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charts/colors1.xml" ContentType="application/vnd.ms-office.chartcolorstyl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551" r:id="rId1"/>
  </p:sldMasterIdLst>
  <p:notesMasterIdLst>
    <p:notesMasterId r:id="rId103"/>
  </p:notesMasterIdLst>
  <p:handoutMasterIdLst>
    <p:handoutMasterId r:id="rId104"/>
  </p:handoutMasterIdLst>
  <p:sldIdLst>
    <p:sldId id="2853" r:id="rId2"/>
    <p:sldId id="2854" r:id="rId3"/>
    <p:sldId id="2855" r:id="rId4"/>
    <p:sldId id="3003" r:id="rId5"/>
    <p:sldId id="3004" r:id="rId6"/>
    <p:sldId id="3005" r:id="rId7"/>
    <p:sldId id="3006" r:id="rId8"/>
    <p:sldId id="3007" r:id="rId9"/>
    <p:sldId id="3008" r:id="rId10"/>
    <p:sldId id="3009" r:id="rId11"/>
    <p:sldId id="3010" r:id="rId12"/>
    <p:sldId id="3011" r:id="rId13"/>
    <p:sldId id="3012" r:id="rId14"/>
    <p:sldId id="3013" r:id="rId15"/>
    <p:sldId id="3014" r:id="rId16"/>
    <p:sldId id="3015" r:id="rId17"/>
    <p:sldId id="3017" r:id="rId18"/>
    <p:sldId id="3018" r:id="rId19"/>
    <p:sldId id="3019" r:id="rId20"/>
    <p:sldId id="3020" r:id="rId21"/>
    <p:sldId id="3021" r:id="rId22"/>
    <p:sldId id="3022" r:id="rId23"/>
    <p:sldId id="3024" r:id="rId24"/>
    <p:sldId id="3025" r:id="rId25"/>
    <p:sldId id="3026" r:id="rId26"/>
    <p:sldId id="3027" r:id="rId27"/>
    <p:sldId id="3028" r:id="rId28"/>
    <p:sldId id="3029" r:id="rId29"/>
    <p:sldId id="2863" r:id="rId30"/>
    <p:sldId id="2864" r:id="rId31"/>
    <p:sldId id="2865" r:id="rId32"/>
    <p:sldId id="2961" r:id="rId33"/>
    <p:sldId id="2960" r:id="rId34"/>
    <p:sldId id="2948" r:id="rId35"/>
    <p:sldId id="2962" r:id="rId36"/>
    <p:sldId id="2954" r:id="rId37"/>
    <p:sldId id="2964" r:id="rId38"/>
    <p:sldId id="2955" r:id="rId39"/>
    <p:sldId id="2956" r:id="rId40"/>
    <p:sldId id="2957" r:id="rId41"/>
    <p:sldId id="2965" r:id="rId42"/>
    <p:sldId id="2966" r:id="rId43"/>
    <p:sldId id="3034" r:id="rId44"/>
    <p:sldId id="3035" r:id="rId45"/>
    <p:sldId id="3036" r:id="rId46"/>
    <p:sldId id="3037" r:id="rId47"/>
    <p:sldId id="3038" r:id="rId48"/>
    <p:sldId id="3039" r:id="rId49"/>
    <p:sldId id="2945" r:id="rId50"/>
    <p:sldId id="2944" r:id="rId51"/>
    <p:sldId id="2946" r:id="rId52"/>
    <p:sldId id="2947" r:id="rId53"/>
    <p:sldId id="2997" r:id="rId54"/>
    <p:sldId id="2979" r:id="rId55"/>
    <p:sldId id="2980" r:id="rId56"/>
    <p:sldId id="2873" r:id="rId57"/>
    <p:sldId id="2874" r:id="rId58"/>
    <p:sldId id="2875" r:id="rId59"/>
    <p:sldId id="2876" r:id="rId60"/>
    <p:sldId id="2877" r:id="rId61"/>
    <p:sldId id="2878" r:id="rId62"/>
    <p:sldId id="2880" r:id="rId63"/>
    <p:sldId id="2881" r:id="rId64"/>
    <p:sldId id="2883" r:id="rId65"/>
    <p:sldId id="2884" r:id="rId66"/>
    <p:sldId id="2885" r:id="rId67"/>
    <p:sldId id="2886" r:id="rId68"/>
    <p:sldId id="2998" r:id="rId69"/>
    <p:sldId id="2887" r:id="rId70"/>
    <p:sldId id="2888" r:id="rId71"/>
    <p:sldId id="2890" r:id="rId72"/>
    <p:sldId id="2891" r:id="rId73"/>
    <p:sldId id="2892" r:id="rId74"/>
    <p:sldId id="2893" r:id="rId75"/>
    <p:sldId id="2894" r:id="rId76"/>
    <p:sldId id="2895" r:id="rId77"/>
    <p:sldId id="2896" r:id="rId78"/>
    <p:sldId id="2897" r:id="rId79"/>
    <p:sldId id="2898" r:id="rId80"/>
    <p:sldId id="2899" r:id="rId81"/>
    <p:sldId id="2900" r:id="rId82"/>
    <p:sldId id="2901" r:id="rId83"/>
    <p:sldId id="2902" r:id="rId84"/>
    <p:sldId id="3000" r:id="rId85"/>
    <p:sldId id="2903" r:id="rId86"/>
    <p:sldId id="2904" r:id="rId87"/>
    <p:sldId id="2905" r:id="rId88"/>
    <p:sldId id="2906" r:id="rId89"/>
    <p:sldId id="2907" r:id="rId90"/>
    <p:sldId id="2908" r:id="rId91"/>
    <p:sldId id="2909" r:id="rId92"/>
    <p:sldId id="3001" r:id="rId93"/>
    <p:sldId id="2999" r:id="rId94"/>
    <p:sldId id="2910" r:id="rId95"/>
    <p:sldId id="2911" r:id="rId96"/>
    <p:sldId id="2912" r:id="rId97"/>
    <p:sldId id="3030" r:id="rId98"/>
    <p:sldId id="3031" r:id="rId99"/>
    <p:sldId id="3032" r:id="rId100"/>
    <p:sldId id="3033" r:id="rId101"/>
    <p:sldId id="2443" r:id="rId102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100" b="1" kern="1200">
        <a:solidFill>
          <a:schemeClr val="tx1"/>
        </a:solidFill>
        <a:latin typeface="돋움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42" userDrawn="1">
          <p15:clr>
            <a:srgbClr val="A4A3A4"/>
          </p15:clr>
        </p15:guide>
        <p15:guide id="2" orient="horz" pos="1525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071">
          <p15:clr>
            <a:srgbClr val="A4A3A4"/>
          </p15:clr>
        </p15:guide>
        <p15:guide id="6" orient="horz" pos="640">
          <p15:clr>
            <a:srgbClr val="A4A3A4"/>
          </p15:clr>
        </p15:guide>
        <p15:guide id="8" orient="horz" pos="3453">
          <p15:clr>
            <a:srgbClr val="A4A3A4"/>
          </p15:clr>
        </p15:guide>
        <p15:guide id="9" orient="horz" pos="1979" userDrawn="1">
          <p15:clr>
            <a:srgbClr val="A4A3A4"/>
          </p15:clr>
        </p15:guide>
        <p15:guide id="10" orient="horz" pos="3997">
          <p15:clr>
            <a:srgbClr val="A4A3A4"/>
          </p15:clr>
        </p15:guide>
        <p15:guide id="11" orient="horz" pos="731">
          <p15:clr>
            <a:srgbClr val="A4A3A4"/>
          </p15:clr>
        </p15:guide>
        <p15:guide id="12" orient="horz" pos="2614" userDrawn="1">
          <p15:clr>
            <a:srgbClr val="A4A3A4"/>
          </p15:clr>
        </p15:guide>
        <p15:guide id="13" pos="444">
          <p15:clr>
            <a:srgbClr val="A4A3A4"/>
          </p15:clr>
        </p15:guide>
        <p15:guide id="14" pos="2213">
          <p15:clr>
            <a:srgbClr val="A4A3A4"/>
          </p15:clr>
        </p15:guide>
        <p15:guide id="15" pos="5955">
          <p15:clr>
            <a:srgbClr val="A4A3A4"/>
          </p15:clr>
        </p15:guide>
        <p15:guide id="16" pos="739">
          <p15:clr>
            <a:srgbClr val="A4A3A4"/>
          </p15:clr>
        </p15:guide>
        <p15:guide id="17" pos="285">
          <p15:clr>
            <a:srgbClr val="A4A3A4"/>
          </p15:clr>
        </p15:guide>
        <p15:guide id="18" pos="5796">
          <p15:clr>
            <a:srgbClr val="A4A3A4"/>
          </p15:clr>
        </p15:guide>
        <p15:guide id="19" pos="3120">
          <p15:clr>
            <a:srgbClr val="A4A3A4"/>
          </p15:clr>
        </p15:guide>
        <p15:guide id="20" pos="3710">
          <p15:clr>
            <a:srgbClr val="A4A3A4"/>
          </p15:clr>
        </p15:guide>
        <p15:guide id="21" pos="3460">
          <p15:clr>
            <a:srgbClr val="A4A3A4"/>
          </p15:clr>
        </p15:guide>
        <p15:guide id="22" pos="4980">
          <p15:clr>
            <a:srgbClr val="A4A3A4"/>
          </p15:clr>
        </p15:guide>
        <p15:guide id="23" pos="6159">
          <p15:clr>
            <a:srgbClr val="A4A3A4"/>
          </p15:clr>
        </p15:guide>
        <p15:guide id="24" orient="horz" pos="2455">
          <p15:clr>
            <a:srgbClr val="A4A3A4"/>
          </p15:clr>
        </p15:guide>
        <p15:guide id="25" orient="horz" pos="1275" userDrawn="1">
          <p15:clr>
            <a:srgbClr val="A4A3A4"/>
          </p15:clr>
        </p15:guide>
        <p15:guide id="26" orient="horz" pos="116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F5F5"/>
    <a:srgbClr val="F2DCDB"/>
    <a:srgbClr val="FEF3EC"/>
    <a:srgbClr val="F9D5BD"/>
    <a:srgbClr val="F8C29E"/>
    <a:srgbClr val="ED6E17"/>
    <a:srgbClr val="F0863E"/>
    <a:srgbClr val="FCE7D8"/>
    <a:srgbClr val="F6BE98"/>
    <a:srgbClr val="D25F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7926" autoAdjust="0"/>
  </p:normalViewPr>
  <p:slideViewPr>
    <p:cSldViewPr snapToObjects="1" showGuides="1">
      <p:cViewPr varScale="1">
        <p:scale>
          <a:sx n="116" d="100"/>
          <a:sy n="116" d="100"/>
        </p:scale>
        <p:origin x="-1200" y="-96"/>
      </p:cViewPr>
      <p:guideLst>
        <p:guide orient="horz" pos="4042"/>
        <p:guide orient="horz" pos="1525"/>
        <p:guide orient="horz" pos="2409"/>
        <p:guide orient="horz" pos="3929"/>
        <p:guide orient="horz" pos="1071"/>
        <p:guide orient="horz" pos="640"/>
        <p:guide orient="horz" pos="3453"/>
        <p:guide orient="horz" pos="1979"/>
        <p:guide orient="horz" pos="3997"/>
        <p:guide orient="horz" pos="731"/>
        <p:guide orient="horz" pos="2614"/>
        <p:guide orient="horz" pos="2455"/>
        <p:guide orient="horz" pos="1275"/>
        <p:guide orient="horz" pos="1162"/>
        <p:guide pos="444"/>
        <p:guide pos="2213"/>
        <p:guide pos="5955"/>
        <p:guide pos="739"/>
        <p:guide pos="285"/>
        <p:guide pos="5796"/>
        <p:guide pos="3120"/>
        <p:guide pos="3710"/>
        <p:guide pos="3460"/>
        <p:guide pos="4980"/>
        <p:guide pos="6159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notesViewPr>
    <p:cSldViewPr snapToObjects="1" showGuides="1">
      <p:cViewPr varScale="1">
        <p:scale>
          <a:sx n="76" d="100"/>
          <a:sy n="76" d="100"/>
        </p:scale>
        <p:origin x="-3930" y="-90"/>
      </p:cViewPr>
      <p:guideLst>
        <p:guide orient="horz" pos="3127"/>
        <p:guide pos="2161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53685;&#54633;%20&#47928;&#49436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The%20Bridge(2015)\&#51333;&#54633;&#54805;&#49828;&#54252;&#52768;&#53364;&#47101;\&#54616;&#48152;&#44592;%20&#54217;&#44032;\&#51648;&#46020;&#51088;%20&#53685;&#4422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dLbls>
            <c:dLbl>
              <c:idx val="2"/>
              <c:layout>
                <c:manualLayout>
                  <c:x val="7.3688772491141794E-2"/>
                  <c:y val="0.2277065169409094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89-426F-8188-86770C0E4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89-426F-8188-86770C0E4B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Sheet1!$B$3:$B$6</c:f>
              <c:strCache>
                <c:ptCount val="4"/>
                <c:pt idx="0">
                  <c:v>매우 효과 있음</c:v>
                </c:pt>
                <c:pt idx="1">
                  <c:v>효과 있음</c:v>
                </c:pt>
                <c:pt idx="2">
                  <c:v>보통</c:v>
                </c:pt>
                <c:pt idx="3">
                  <c:v>효과 없음</c:v>
                </c:pt>
              </c:strCache>
            </c:strRef>
          </c:cat>
          <c:val>
            <c:numRef>
              <c:f>Sheet1!$C$3:$C$6</c:f>
              <c:numCache>
                <c:formatCode>0.0%</c:formatCode>
                <c:ptCount val="4"/>
                <c:pt idx="0">
                  <c:v>0.22100000000000022</c:v>
                </c:pt>
                <c:pt idx="1">
                  <c:v>0.64600000000000168</c:v>
                </c:pt>
                <c:pt idx="2">
                  <c:v>0.13100000000000001</c:v>
                </c:pt>
                <c:pt idx="3">
                  <c:v>1.0000000000000031E-3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89-426F-8188-86770C0E4B78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Sheet1!$B$9:$B$13</c:f>
              <c:strCache>
                <c:ptCount val="5"/>
                <c:pt idx="0">
                  <c:v>매우 효과 있음</c:v>
                </c:pt>
                <c:pt idx="1">
                  <c:v>효과 있음</c:v>
                </c:pt>
                <c:pt idx="2">
                  <c:v>보통</c:v>
                </c:pt>
                <c:pt idx="3">
                  <c:v>효과 없음</c:v>
                </c:pt>
                <c:pt idx="4">
                  <c:v>전혀 효과 없음</c:v>
                </c:pt>
              </c:strCache>
            </c:strRef>
          </c:cat>
          <c:val>
            <c:numRef>
              <c:f>Sheet1!$C$9:$C$13</c:f>
              <c:numCache>
                <c:formatCode>0.0%</c:formatCode>
                <c:ptCount val="5"/>
                <c:pt idx="0">
                  <c:v>7.4000000000000149E-2</c:v>
                </c:pt>
                <c:pt idx="1">
                  <c:v>0.64600000000000168</c:v>
                </c:pt>
                <c:pt idx="2">
                  <c:v>0.253</c:v>
                </c:pt>
                <c:pt idx="3">
                  <c:v>2.6000000000000047E-2</c:v>
                </c:pt>
                <c:pt idx="4">
                  <c:v>1.0000000000000031E-3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89-426F-8188-86770C0E4B78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6399631895404889"/>
          <c:y val="0.15742782932356986"/>
          <c:w val="0.41178125432117579"/>
          <c:h val="0.68514434135286062"/>
        </c:manualLayout>
      </c:layout>
      <c:txPr>
        <a:bodyPr/>
        <a:lstStyle/>
        <a:p>
          <a:pPr>
            <a:defRPr spc="-150"/>
          </a:pPr>
          <a:endParaRPr lang="ko-KR"/>
        </a:p>
      </c:txPr>
    </c:legend>
    <c:plotVisOnly val="1"/>
    <c:dispBlanksAs val="zero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Sheet1!$B$3:$J$3</c:f>
              <c:strCache>
                <c:ptCount val="9"/>
                <c:pt idx="0">
                  <c:v>전혀하지 않는다</c:v>
                </c:pt>
                <c:pt idx="1">
                  <c:v>월 3회 이하</c:v>
                </c:pt>
                <c:pt idx="2">
                  <c:v>주1회</c:v>
                </c:pt>
                <c:pt idx="3">
                  <c:v>주2회</c:v>
                </c:pt>
                <c:pt idx="4">
                  <c:v>주3회</c:v>
                </c:pt>
                <c:pt idx="5">
                  <c:v>주4회</c:v>
                </c:pt>
                <c:pt idx="6">
                  <c:v>주5회</c:v>
                </c:pt>
                <c:pt idx="7">
                  <c:v>주6회</c:v>
                </c:pt>
                <c:pt idx="8">
                  <c:v>매일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28.9</c:v>
                </c:pt>
                <c:pt idx="1">
                  <c:v>11.9</c:v>
                </c:pt>
                <c:pt idx="2">
                  <c:v>11.1</c:v>
                </c:pt>
                <c:pt idx="3">
                  <c:v>10.1</c:v>
                </c:pt>
                <c:pt idx="4">
                  <c:v>17.100000000000001</c:v>
                </c:pt>
                <c:pt idx="5">
                  <c:v>5.7</c:v>
                </c:pt>
                <c:pt idx="6">
                  <c:v>9.3000000000000007</c:v>
                </c:pt>
                <c:pt idx="7">
                  <c:v>1.6</c:v>
                </c:pt>
                <c:pt idx="8">
                  <c:v>4.3</c:v>
                </c:pt>
              </c:numCache>
            </c:numRef>
          </c:val>
        </c:ser>
        <c:dLbls>
          <c:showVal val="1"/>
        </c:dLbls>
        <c:gapWidth val="75"/>
        <c:axId val="88907136"/>
        <c:axId val="88913024"/>
      </c:barChart>
      <c:catAx>
        <c:axId val="88907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88913024"/>
        <c:crosses val="autoZero"/>
        <c:auto val="1"/>
        <c:lblAlgn val="ctr"/>
        <c:lblOffset val="100"/>
      </c:catAx>
      <c:valAx>
        <c:axId val="889130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890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Sheet1!$K$8:$M$8</c:f>
              <c:strCache>
                <c:ptCount val="3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</c:strCache>
            </c:strRef>
          </c:cat>
          <c:val>
            <c:numRef>
              <c:f>Sheet1!$K$9:$M$9</c:f>
              <c:numCache>
                <c:formatCode>_(* #,##0_);_(* \(#,##0\);_(* "-"_);_(@_)</c:formatCode>
                <c:ptCount val="3"/>
                <c:pt idx="0">
                  <c:v>11066</c:v>
                </c:pt>
                <c:pt idx="1">
                  <c:v>9466</c:v>
                </c:pt>
                <c:pt idx="2">
                  <c:v>8854</c:v>
                </c:pt>
              </c:numCache>
            </c:numRef>
          </c:val>
        </c:ser>
        <c:dLbls>
          <c:showVal val="1"/>
        </c:dLbls>
        <c:axId val="90836352"/>
        <c:axId val="90883200"/>
      </c:barChart>
      <c:catAx>
        <c:axId val="90836352"/>
        <c:scaling>
          <c:orientation val="minMax"/>
        </c:scaling>
        <c:axPos val="b"/>
        <c:numFmt formatCode="General" sourceLinked="0"/>
        <c:majorTickMark val="none"/>
        <c:tickLblPos val="nextTo"/>
        <c:crossAx val="90883200"/>
        <c:crosses val="autoZero"/>
        <c:auto val="1"/>
        <c:lblAlgn val="ctr"/>
        <c:lblOffset val="100"/>
      </c:catAx>
      <c:valAx>
        <c:axId val="90883200"/>
        <c:scaling>
          <c:orientation val="minMax"/>
        </c:scaling>
        <c:delete val="1"/>
        <c:axPos val="l"/>
        <c:numFmt formatCode="_(* #,##0_);_(* \(#,##0\);_(* &quot;-&quot;_);_(@_)" sourceLinked="1"/>
        <c:tickLblPos val="none"/>
        <c:crossAx val="90836352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20" y="6"/>
            <a:ext cx="29449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963"/>
            <a:ext cx="294497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20" y="9428963"/>
            <a:ext cx="2944972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4EB2EBC-9AE3-479D-846F-048FA0A3A337}" type="slidenum">
              <a:rPr lang="en-US" altLang="ko-KR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52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20" y="6"/>
            <a:ext cx="29449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1363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3" y="4716861"/>
            <a:ext cx="5438457" cy="446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963"/>
            <a:ext cx="294497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20" y="9428963"/>
            <a:ext cx="2944972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0" tIns="46099" rIns="92200" bIns="460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965C5DE7-C9A3-447B-B341-DAF979287C9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592483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9817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2481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177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 txBox="1">
            <a:spLocks noGrp="1"/>
          </p:cNvSpPr>
          <p:nvPr/>
        </p:nvSpPr>
        <p:spPr bwMode="auto">
          <a:xfrm>
            <a:off x="301999" y="6321976"/>
            <a:ext cx="588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algn="ctr" eaLnBrk="1" hangingPunct="1"/>
            <a:fld id="{CAE9F37A-33D8-4FEF-AF19-29AFEC3EB653}" type="slidenum">
              <a:rPr lang="en-US" altLang="ko-KR" sz="10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eaLnBrk="1" hangingPunct="1"/>
              <a:t>‹#›</a:t>
            </a:fld>
            <a:r>
              <a:rPr lang="en-US" altLang="ko-KR" sz="1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0" y="6489032"/>
            <a:ext cx="9906000" cy="376988"/>
            <a:chOff x="0" y="6387378"/>
            <a:chExt cx="12192000" cy="470621"/>
          </a:xfrm>
        </p:grpSpPr>
        <p:sp>
          <p:nvSpPr>
            <p:cNvPr id="10" name="자유형 9"/>
            <p:cNvSpPr/>
            <p:nvPr/>
          </p:nvSpPr>
          <p:spPr>
            <a:xfrm flipV="1">
              <a:off x="0" y="6387378"/>
              <a:ext cx="12192000" cy="470621"/>
            </a:xfrm>
            <a:custGeom>
              <a:avLst/>
              <a:gdLst>
                <a:gd name="connsiteX0" fmla="*/ 0 w 12192000"/>
                <a:gd name="connsiteY0" fmla="*/ 584684 h 584684"/>
                <a:gd name="connsiteX1" fmla="*/ 423122 w 12192000"/>
                <a:gd name="connsiteY1" fmla="*/ 584684 h 584684"/>
                <a:gd name="connsiteX2" fmla="*/ 729157 w 12192000"/>
                <a:gd name="connsiteY2" fmla="*/ 296652 h 584684"/>
                <a:gd name="connsiteX3" fmla="*/ 1035192 w 12192000"/>
                <a:gd name="connsiteY3" fmla="*/ 584684 h 584684"/>
                <a:gd name="connsiteX4" fmla="*/ 12192000 w 12192000"/>
                <a:gd name="connsiteY4" fmla="*/ 584684 h 584684"/>
                <a:gd name="connsiteX5" fmla="*/ 12192000 w 12192000"/>
                <a:gd name="connsiteY5" fmla="*/ 0 h 584684"/>
                <a:gd name="connsiteX6" fmla="*/ 0 w 12192000"/>
                <a:gd name="connsiteY6" fmla="*/ 0 h 58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84684">
                  <a:moveTo>
                    <a:pt x="0" y="584684"/>
                  </a:moveTo>
                  <a:lnTo>
                    <a:pt x="423122" y="584684"/>
                  </a:lnTo>
                  <a:lnTo>
                    <a:pt x="729157" y="296652"/>
                  </a:lnTo>
                  <a:lnTo>
                    <a:pt x="1035192" y="584684"/>
                  </a:lnTo>
                  <a:lnTo>
                    <a:pt x="12192000" y="584684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1017" y="6522170"/>
              <a:ext cx="3058320" cy="284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ko-KR" altLang="en-US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anose="020B0604020202020204" pitchFamily="34" charset="0"/>
                </a:rPr>
                <a:t>스포츠클럽 운영매뉴얼</a:t>
              </a:r>
              <a:endParaRPr lang="ko-KR" altLang="en-US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96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400" b="1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 bwMode="auto">
          <a:xfrm>
            <a:off x="6000" y="1618406"/>
            <a:ext cx="9900000" cy="34920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2157824"/>
            <a:ext cx="9475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지역스포츠클럽 사업</a:t>
            </a:r>
            <a:r>
              <a:rPr lang="en-US" altLang="ko-KR" sz="40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0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60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운영 매뉴얼</a:t>
            </a:r>
            <a:endParaRPr lang="ko-KR" altLang="en-US" sz="600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4"/>
          <p:cNvSpPr/>
          <p:nvPr/>
        </p:nvSpPr>
        <p:spPr bwMode="auto">
          <a:xfrm flipV="1">
            <a:off x="11985" y="1617076"/>
            <a:ext cx="338400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1621" y="1165204"/>
            <a:ext cx="33976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000" spc="-10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신규스포츠클럽 교육 자료</a:t>
            </a:r>
            <a:endParaRPr lang="nl-BE" altLang="ko-KR" sz="2000" spc="-10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73714" y="4505345"/>
            <a:ext cx="4953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ko-KR" sz="1800" spc="-50" dirty="0" smtClean="0">
                <a:solidFill>
                  <a:srgbClr val="1F497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2018</a:t>
            </a:r>
            <a:r>
              <a:rPr kumimoji="0" lang="ko-KR" altLang="en-US" sz="1800" spc="-50" dirty="0" smtClean="0">
                <a:solidFill>
                  <a:srgbClr val="1F497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 </a:t>
            </a:r>
            <a:r>
              <a:rPr kumimoji="0" lang="en-US" altLang="ko-KR" sz="1800" spc="-50" dirty="0" smtClean="0">
                <a:solidFill>
                  <a:srgbClr val="1F497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Version</a:t>
            </a:r>
            <a:endParaRPr lang="ko-KR" altLang="en-US" sz="1400" spc="-50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76" y="943208"/>
            <a:ext cx="1548000" cy="507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88504" y="1412780"/>
            <a:ext cx="8928935" cy="396040"/>
            <a:chOff x="488504" y="1052736"/>
            <a:chExt cx="8928935" cy="396040"/>
          </a:xfrm>
        </p:grpSpPr>
        <p:sp>
          <p:nvSpPr>
            <p:cNvPr id="3" name="직사각형 2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srgbClr val="1F497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대한민국 체육 현황</a:t>
              </a:r>
              <a:endParaRPr kumimoji="0" lang="en-US" altLang="ko-KR" sz="1600" kern="0" spc="-100" dirty="0">
                <a:solidFill>
                  <a:srgbClr val="1F497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kern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99353" y="2168860"/>
          <a:ext cx="8095620" cy="3528392"/>
        </p:xfrm>
        <a:graphic>
          <a:graphicData uri="http://schemas.openxmlformats.org/drawingml/2006/table">
            <a:tbl>
              <a:tblPr firstRow="1" bandRow="1"/>
              <a:tblGrid>
                <a:gridCol w="4047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7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6419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1D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1D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5942062" y="2221830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세대간 분절된 체육활동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64085" y="3993514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기반을 잃어가는 학교운동부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856656" y="2221830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저조한 체육활동 참가율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976536" y="2567775"/>
            <a:ext cx="3810530" cy="8156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 </a:t>
            </a:r>
            <a:r>
              <a:rPr lang="en-US" altLang="ko-KR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이상 참여율은 </a:t>
            </a:r>
            <a:r>
              <a:rPr lang="en-US" altLang="ko-KR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59.2%</a:t>
            </a:r>
            <a:r>
              <a:rPr lang="ko-KR" altLang="en-US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이나</a:t>
            </a:r>
            <a:endParaRPr lang="en-US" altLang="ko-KR" sz="14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 이상 생활체육 참여율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38.1%</a:t>
            </a: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주기적으로 운동을 하고 있지 않는 비율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62.1% 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998549" y="2528900"/>
            <a:ext cx="3996423" cy="8156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698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생활체육동호인조직은</a:t>
            </a:r>
            <a:r>
              <a:rPr lang="en-US" altLang="ko-KR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 이상 성인 </a:t>
            </a:r>
            <a:r>
              <a:rPr lang="ko-KR" altLang="en-US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중심</a:t>
            </a:r>
            <a:endParaRPr lang="en-US" altLang="ko-KR" sz="1400" b="0" spc="-1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698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유청소년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스포츠활동은 학교 </a:t>
            </a:r>
            <a:r>
              <a:rPr lang="ko-KR" altLang="en-US" sz="14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또는 학원에서 </a:t>
            </a:r>
            <a:r>
              <a:rPr lang="ko-KR" altLang="en-US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endParaRPr lang="en-US" altLang="ko-KR" sz="1400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698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 졸업 후 체육활동 중단</a:t>
            </a:r>
            <a:r>
              <a:rPr lang="en-US" altLang="ko-KR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(2/30</a:t>
            </a:r>
            <a:r>
              <a:rPr lang="ko-KR" altLang="en-US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 체육참여율 저조</a:t>
            </a:r>
            <a:r>
              <a:rPr lang="en-US" altLang="ko-KR" sz="140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992560" y="4329100"/>
            <a:ext cx="3810530" cy="8156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b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저출산이</a:t>
            </a:r>
            <a:r>
              <a:rPr lang="ko-KR" altLang="en-US" sz="14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진행됨에 따라 운동부 참가자 감소</a:t>
            </a:r>
            <a:endParaRPr lang="en-US" altLang="ko-KR" sz="14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학교운동부팀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 모두 감소 추세</a:t>
            </a:r>
            <a:endParaRPr lang="en-US" altLang="ko-KR" sz="14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운동부 운영을 포기하고 싶어하는 학교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5013014" y="4332300"/>
            <a:ext cx="3810530" cy="7771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스포츠의  자발적인 지역사회 기여 활동 부족</a:t>
            </a:r>
            <a:endParaRPr lang="en-US" altLang="ko-KR" sz="14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ko-KR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회성 대회</a:t>
            </a:r>
            <a:r>
              <a:rPr lang="en-US" altLang="ko-KR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행사 자원봉사가 아닌 주민 자발성에 기초한 지역사회 기여활동 미흡</a:t>
            </a:r>
            <a:endParaRPr lang="en-US" altLang="ko-KR" sz="14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5954142" y="4004707"/>
            <a:ext cx="2124000" cy="288000"/>
          </a:xfrm>
          <a:prstGeom prst="rect">
            <a:avLst/>
          </a:prstGeom>
          <a:solidFill>
            <a:srgbClr val="0070C0"/>
          </a:solidFill>
          <a:ln w="3175">
            <a:noFill/>
            <a:prstDash val="dash"/>
          </a:ln>
        </p:spPr>
        <p:txBody>
          <a:bodyPr wrap="square" tIns="0" bIns="0" anchor="ctr">
            <a:noAutofit/>
          </a:bodyPr>
          <a:lstStyle/>
          <a:p>
            <a:pPr marL="82550" indent="-82550" algn="ctr">
              <a:spcBef>
                <a:spcPts val="0"/>
              </a:spcBef>
              <a:spcAft>
                <a:spcPts val="600"/>
              </a:spcAft>
            </a:pPr>
            <a:r>
              <a:rPr lang="ko-KR" altLang="en-US" sz="1300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지역사회공헌 측면 부족</a:t>
            </a:r>
            <a:endParaRPr lang="en-US" altLang="ko-KR" sz="13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Freeform 4"/>
          <p:cNvSpPr>
            <a:spLocks/>
          </p:cNvSpPr>
          <p:nvPr/>
        </p:nvSpPr>
        <p:spPr bwMode="auto">
          <a:xfrm rot="5400000">
            <a:off x="831493" y="3471378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 rot="5400000">
            <a:off x="4930690" y="3441999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rot="5400000">
            <a:off x="4851947" y="5248186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Freeform 4"/>
          <p:cNvSpPr>
            <a:spLocks/>
          </p:cNvSpPr>
          <p:nvPr/>
        </p:nvSpPr>
        <p:spPr bwMode="auto">
          <a:xfrm rot="5400000">
            <a:off x="898743" y="5295772"/>
            <a:ext cx="61013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0571" y="3349932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 참여수준의 </a:t>
            </a:r>
            <a:r>
              <a:rPr lang="ko-KR" altLang="en-US" sz="1200" spc="-10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질적향상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비율 확대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양적 증가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미참가자 참여모색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41032" y="3370439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유청소년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청년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성인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노인에 이르기 까지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함께 운동하고 즐길 수 있는 체육활동의 장 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4568" y="5203920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엘리트선수 육성의 새로의 패러다임 필요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학교일반체육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 등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질적 향상 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7565" y="5199583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스포츠를 통한 지역사회 기여와 이를 통한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공공성 확대 필요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8265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52600" y="1387619"/>
            <a:ext cx="78488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ko-KR" altLang="en-US" sz="16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신규스포츠클럽 경영컨설팅 일정</a:t>
            </a:r>
            <a:endParaRPr lang="ko-KR" altLang="en-US" sz="160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704528" y="1781442"/>
            <a:ext cx="8496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직사각형 5"/>
          <p:cNvSpPr/>
          <p:nvPr/>
        </p:nvSpPr>
        <p:spPr>
          <a:xfrm>
            <a:off x="740648" y="1435648"/>
            <a:ext cx="467936" cy="257369"/>
          </a:xfrm>
          <a:prstGeom prst="rect">
            <a:avLst/>
          </a:prstGeom>
          <a:solidFill>
            <a:srgbClr val="C00000"/>
          </a:solidFill>
        </p:spPr>
        <p:txBody>
          <a:bodyPr wrap="square" tIns="36000" bIns="36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b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776288" y="3850389"/>
          <a:ext cx="8424862" cy="2459476"/>
        </p:xfrm>
        <a:graphic>
          <a:graphicData uri="http://schemas.openxmlformats.org/drawingml/2006/table">
            <a:tbl>
              <a:tblPr/>
              <a:tblGrid>
                <a:gridCol w="1092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2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166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유의사항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27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차 </a:t>
                      </a:r>
                      <a: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0" lang="ko-KR" altLang="en-US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경영컨설팅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72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차 경영컨설팅에는 법인설립교육부터 클럽 기획에 대한 컨설팅이 진행되는 만큼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실제 스포츠클럽에서 본 업무를 담당하는 사무국장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또는 사무국장 예정자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을 확보한 후 진행하는 것이 가장 효율적임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서류검토</a:t>
                      </a:r>
                      <a: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0" lang="ko-KR" altLang="en-US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지원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차 서류 작성은 반드시 스포츠클럽에서 진행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법인설립자료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운영규정 등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72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연구용역사는 스포츠클럽이 작성한 내용 검토 후 수정사항 제시</a:t>
                      </a:r>
                      <a:endParaRPr kumimoji="0" lang="en-US" altLang="ko-KR" sz="12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72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본 과정은 </a:t>
                      </a:r>
                      <a:r>
                        <a:rPr kumimoji="0" lang="ko-KR" altLang="en-US" sz="12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이메일</a:t>
                      </a: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전화 등을 통해 진행</a:t>
                      </a:r>
                      <a:endParaRPr kumimoji="0" lang="en-US" altLang="ko-KR" sz="12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차</a:t>
                      </a:r>
                      <a: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0" lang="en-US" altLang="ko-KR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0" lang="ko-KR" altLang="en-US" sz="12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경영컨설팅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자체수입 관리 현황 등에 대한 회계</a:t>
                      </a: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세무 컨설팅이 이루어지기 위해서는 클럽 수입 발생 후 </a:t>
                      </a: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개월 이후에 진행하는 것이 최선이나</a:t>
                      </a: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설립 등이 지체될 경우 </a:t>
                      </a: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월에 </a:t>
                      </a: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차 경영컨설팅 진행</a:t>
                      </a:r>
                      <a:endParaRPr kumimoji="0" lang="en-US" altLang="ko-KR" sz="1200" b="1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사다리꼴 7"/>
          <p:cNvSpPr/>
          <p:nvPr/>
        </p:nvSpPr>
        <p:spPr bwMode="auto">
          <a:xfrm>
            <a:off x="704850" y="3573016"/>
            <a:ext cx="8496300" cy="277637"/>
          </a:xfrm>
          <a:prstGeom prst="trapezoid">
            <a:avLst>
              <a:gd name="adj" fmla="val 96683"/>
            </a:avLst>
          </a:prstGeom>
          <a:gradFill flip="none" rotWithShape="1">
            <a:gsLst>
              <a:gs pos="0">
                <a:srgbClr val="FFFFFF">
                  <a:lumMod val="65000"/>
                </a:srgbClr>
              </a:gs>
              <a:gs pos="27000">
                <a:srgbClr val="FFFFFF">
                  <a:lumMod val="85000"/>
                </a:srgbClr>
              </a:gs>
              <a:gs pos="100000">
                <a:srgbClr val="FFFFFF">
                  <a:lumMod val="95000"/>
                </a:srgbClr>
              </a:gs>
            </a:gsLst>
            <a:lin ang="16200000" scaled="0"/>
            <a:tileRect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48544" y="1988840"/>
            <a:ext cx="8352606" cy="1456488"/>
            <a:chOff x="848544" y="2132856"/>
            <a:chExt cx="8352606" cy="1456488"/>
          </a:xfrm>
        </p:grpSpPr>
        <p:cxnSp>
          <p:nvCxnSpPr>
            <p:cNvPr id="10" name="직선 연결선 9"/>
            <p:cNvCxnSpPr/>
            <p:nvPr/>
          </p:nvCxnSpPr>
          <p:spPr bwMode="auto">
            <a:xfrm>
              <a:off x="848544" y="2861100"/>
              <a:ext cx="8352606" cy="0"/>
            </a:xfrm>
            <a:prstGeom prst="line">
              <a:avLst/>
            </a:prstGeom>
            <a:solidFill>
              <a:schemeClr val="bg1"/>
            </a:solidFill>
            <a:ln w="889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med" len="med"/>
              <a:tailEnd type="stealth" w="lg" len="lg"/>
            </a:ln>
            <a:effectLst/>
          </p:spPr>
        </p:cxnSp>
        <p:sp>
          <p:nvSpPr>
            <p:cNvPr id="11" name="직사각형 10"/>
            <p:cNvSpPr/>
            <p:nvPr/>
          </p:nvSpPr>
          <p:spPr>
            <a:xfrm>
              <a:off x="3794176" y="2456040"/>
              <a:ext cx="2301445" cy="1133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tIns="108000" bIns="36000" anchor="t">
              <a:noAutofit/>
            </a:bodyPr>
            <a:lstStyle/>
            <a:p>
              <a:pPr indent="-108000" algn="l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ko-KR" sz="1400" u="sng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400" u="sng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차 경영컨설팅 이후</a:t>
              </a:r>
              <a:r>
                <a:rPr lang="en-US" altLang="ko-KR" sz="1400" u="sng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~</a:t>
              </a:r>
              <a:br>
                <a:rPr lang="en-US" altLang="ko-KR" sz="1400" u="sng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400" u="sng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  2</a:t>
              </a:r>
              <a:r>
                <a:rPr lang="ko-KR" altLang="en-US" sz="1400" u="sng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차 경영컨설팅 이전</a:t>
              </a:r>
              <a:endParaRPr lang="en-US" altLang="ko-KR" sz="1400" u="sng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165276" y="2456040"/>
              <a:ext cx="2301445" cy="1133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tIns="108000" bIns="36000" anchor="t">
              <a:noAutofit/>
            </a:bodyPr>
            <a:lstStyle/>
            <a:p>
              <a:pPr indent="-108000" algn="l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ko-KR" sz="1400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9~10</a:t>
              </a:r>
              <a:r>
                <a:rPr lang="ko-KR" altLang="en-US" sz="1400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월 진행</a:t>
              </a:r>
              <a:endPara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indent="-108000" algn="l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본 교육 이후 제공되는 컨설팅 신청서에 원하는 날짜를 기입하여 제출</a:t>
              </a:r>
              <a:endParaRPr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indent="-108000" algn="l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ko-KR" altLang="en-US" sz="110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컨설팅사와</a:t>
              </a: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조율 후 최종 일정 확정</a:t>
              </a:r>
              <a:endParaRPr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71604" y="2456040"/>
              <a:ext cx="2301445" cy="1133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tIns="108000" bIns="36000" anchor="t">
              <a:noAutofit/>
            </a:bodyPr>
            <a:lstStyle/>
            <a:p>
              <a:pPr indent="-108000" algn="l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ko-KR" sz="1400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11~12</a:t>
              </a:r>
              <a:r>
                <a:rPr lang="ko-KR" altLang="en-US" sz="1400" spc="-1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월 진행</a:t>
              </a:r>
              <a:endPara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indent="-108000" algn="l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ko-KR" altLang="en-US" sz="11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자체수입 발생 후 방문</a:t>
              </a:r>
              <a:endParaRPr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65276" y="2144934"/>
              <a:ext cx="2301445" cy="320731"/>
            </a:xfrm>
            <a:prstGeom prst="rect">
              <a:avLst/>
            </a:prstGeom>
            <a:solidFill>
              <a:srgbClr val="3399FF"/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40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차 경영컨설팅</a:t>
              </a:r>
              <a:endParaRPr lang="en-US" altLang="ko-KR" sz="140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794176" y="2135309"/>
              <a:ext cx="2301445" cy="320731"/>
            </a:xfrm>
            <a:prstGeom prst="rect">
              <a:avLst/>
            </a:prstGeom>
            <a:solidFill>
              <a:srgbClr val="3399FF"/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40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서류검토 지원</a:t>
              </a:r>
              <a:endParaRPr lang="en-US" altLang="ko-KR" sz="140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371604" y="2132856"/>
              <a:ext cx="2301445" cy="320731"/>
            </a:xfrm>
            <a:prstGeom prst="rect">
              <a:avLst/>
            </a:prstGeom>
            <a:solidFill>
              <a:srgbClr val="3399FF"/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40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차 경영컨설팅</a:t>
              </a:r>
              <a:endParaRPr lang="en-US" altLang="ko-KR" sz="140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1. 2018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경영컨설팅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경영컨설팅 일정 및 유의사항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474891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gray">
          <a:xfrm>
            <a:off x="2527222" y="2751311"/>
            <a:ext cx="4852610" cy="823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ko-KR" sz="4800" spc="-5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End </a:t>
            </a:r>
            <a:r>
              <a:rPr lang="en-US" altLang="ko-KR" sz="4800" spc="-50" dirty="0" smtClea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of Document</a:t>
            </a:r>
            <a:endParaRPr lang="en-US" altLang="ko-KR" sz="4800" spc="-5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3292" y="709948"/>
            <a:ext cx="17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운영매뉴얼</a:t>
            </a:r>
            <a:endParaRPr lang="ko-KR" altLang="en-US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144" y="1161668"/>
            <a:ext cx="354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신규클럽 교육자료</a:t>
            </a:r>
            <a:endParaRPr lang="ko-KR" altLang="en-US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4"/>
          <p:cNvSpPr/>
          <p:nvPr/>
        </p:nvSpPr>
        <p:spPr bwMode="auto">
          <a:xfrm flipV="1">
            <a:off x="490044" y="1078943"/>
            <a:ext cx="3204000" cy="36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18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8504" y="1899448"/>
            <a:ext cx="8928546" cy="4176441"/>
          </a:xfrm>
          <a:prstGeom prst="roundRect">
            <a:avLst>
              <a:gd name="adj" fmla="val 190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99" y="6150496"/>
            <a:ext cx="8627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국민생활체육참여 실태조사</a:t>
            </a:r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문화체육관광부</a:t>
            </a:r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(2017)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631573" y="1331476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주기적으로 운동하지 않는 국민 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62%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어떻게 움직이게 만들 것인가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2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88" y="1994912"/>
            <a:ext cx="4594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 </a:t>
            </a:r>
            <a:r>
              <a:rPr lang="ko-KR" altLang="en-US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생활체육참여율</a:t>
            </a:r>
            <a:r>
              <a:rPr lang="en-US" altLang="ko-KR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(%)*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5770987" y="1988840"/>
            <a:ext cx="3471765" cy="276999"/>
            <a:chOff x="2581591" y="2708920"/>
            <a:chExt cx="3405600" cy="276999"/>
          </a:xfrm>
        </p:grpSpPr>
        <p:cxnSp>
          <p:nvCxnSpPr>
            <p:cNvPr id="24" name="직선 연결선 23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753210" y="2708920"/>
              <a:ext cx="3233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국민의 생활체육 참여 수</a:t>
              </a: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76477" y="3003339"/>
            <a:ext cx="333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과거 대비 주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규칙적으로 체육활동에 참여하는 비율이 지속적으로 높아져 가고 있음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2592" y="3615407"/>
            <a:ext cx="340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규칙적으로 참여하는 비율을 높임과 동시에  운동에 전혀 참여하지 않고 있는 그룹을 참여로 이끌어 낼 수 있는 방안 필요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3079" y="2420888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참여하는 비율이 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38.2%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주기적으로 참여하지 않는 비율이 약 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62%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9" name="이등변 삼각형 28"/>
          <p:cNvSpPr/>
          <p:nvPr/>
        </p:nvSpPr>
        <p:spPr bwMode="auto">
          <a:xfrm rot="10800000">
            <a:off x="5673112" y="3825045"/>
            <a:ext cx="288000" cy="216000"/>
          </a:xfrm>
          <a:prstGeom prst="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5921472" y="4796129"/>
            <a:ext cx="3239914" cy="10128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177800" indent="-177800" algn="ct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참가 수준의 질적 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양적 확대 필요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2000" i="1" spc="-1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아래쪽 화살표 30"/>
          <p:cNvSpPr/>
          <p:nvPr/>
        </p:nvSpPr>
        <p:spPr bwMode="auto">
          <a:xfrm>
            <a:off x="6994082" y="4340838"/>
            <a:ext cx="1249240" cy="38430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5843629" y="4804244"/>
            <a:ext cx="3454119" cy="1033394"/>
          </a:xfrm>
          <a:prstGeom prst="rect">
            <a:avLst/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marL="1433513" eaLnBrk="0" hangingPunct="0">
              <a:defRPr/>
            </a:pPr>
            <a:endParaRPr lang="ko-KR" altLang="ko-KR" sz="7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이등변 삼각형 32"/>
          <p:cNvSpPr/>
          <p:nvPr/>
        </p:nvSpPr>
        <p:spPr bwMode="auto">
          <a:xfrm>
            <a:off x="5637076" y="3140992"/>
            <a:ext cx="288000" cy="216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5" name="차트 34"/>
          <p:cNvGraphicFramePr>
            <a:graphicFrameLocks/>
          </p:cNvGraphicFramePr>
          <p:nvPr>
            <p:extLst/>
          </p:nvPr>
        </p:nvGraphicFramePr>
        <p:xfrm>
          <a:off x="640035" y="2540346"/>
          <a:ext cx="4572000" cy="315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그룹 35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7" name="직선 연결선 36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체육 참여 측면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 bwMode="auto">
          <a:xfrm>
            <a:off x="639424" y="2585628"/>
            <a:ext cx="2045324" cy="3252010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6576" y="2653171"/>
            <a:ext cx="97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6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62.1%</a:t>
            </a:r>
          </a:p>
        </p:txBody>
      </p:sp>
    </p:spTree>
    <p:extLst>
      <p:ext uri="{BB962C8B-B14F-4D97-AF65-F5344CB8AC3E}">
        <p14:creationId xmlns="" xmlns:p14="http://schemas.microsoft.com/office/powerpoint/2010/main" val="10358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488504" y="1899448"/>
            <a:ext cx="8928546" cy="4176441"/>
          </a:xfrm>
          <a:prstGeom prst="roundRect">
            <a:avLst>
              <a:gd name="adj" fmla="val 190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907186" y="2060871"/>
            <a:ext cx="3278922" cy="276999"/>
            <a:chOff x="2581591" y="2708920"/>
            <a:chExt cx="3405600" cy="276999"/>
          </a:xfrm>
        </p:grpSpPr>
        <p:cxnSp>
          <p:nvCxnSpPr>
            <p:cNvPr id="37" name="직선 연결선 36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2753210" y="2708920"/>
              <a:ext cx="3233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 활성화의 한계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721631" y="2435455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동호회는 스포츠를 즐기는 사람들의 임의 단체로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u="sng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시장의 자율성에 기반한 사적재</a:t>
            </a:r>
            <a:r>
              <a:rPr lang="en-US" altLang="ko-KR" sz="1200" u="sng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504" y="6114782"/>
            <a:ext cx="862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 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국민생활체육회 등록 동호인 온라인 시스템 통계자료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(2014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** </a:t>
            </a:r>
            <a:r>
              <a:rPr lang="ko-KR" altLang="en-US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국민생활체육참여 실태조사</a:t>
            </a:r>
            <a:r>
              <a:rPr lang="en-US" altLang="ko-KR" sz="800" b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문화체육관광부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(2012), ***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생활체육동호회 운영실태조사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웨슬리퀘스트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(2013)</a:t>
            </a:r>
            <a:endParaRPr lang="en-US" altLang="ko-KR" sz="8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gray">
          <a:xfrm>
            <a:off x="631573" y="132383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단일종목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단일세대 중심의 동호회만으로는 체육저변 확대에 한계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2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 rot="5400000">
            <a:off x="2509909" y="2970371"/>
            <a:ext cx="821930" cy="17418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9424" y="2476735"/>
            <a:ext cx="210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동호인 연령별 비율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968" y="3465004"/>
            <a:ext cx="210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동호인 성별 비율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1666" y="2060871"/>
            <a:ext cx="459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4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및 남성 위주의 폐쇄적인 생활체육 동호회</a:t>
            </a:r>
            <a:endParaRPr lang="en-US" altLang="ko-KR" sz="14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2453" y="2529206"/>
            <a:ext cx="2428059" cy="10187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중심의 편중된 회원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(76.7%)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활동이 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진행되고 있어 다연령 계층이 참여할 수 있는 공공성 미흡</a:t>
            </a:r>
            <a:endParaRPr lang="en-US" altLang="ko-KR" sz="1200" b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4" y="2572199"/>
            <a:ext cx="2001494" cy="8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1" y="3698550"/>
            <a:ext cx="1517723" cy="11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8" y="4931592"/>
            <a:ext cx="1713165" cy="11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00152" y="4655731"/>
            <a:ext cx="210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동호인 참가 이점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2453" y="3651171"/>
            <a:ext cx="2428059" cy="1165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 중심의 일방적인 참여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 비율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(73%)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여성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(27%)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약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체육활동에 참여하는 여성의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7.4%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만이 동호회에 가입함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20.3%).**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2453" y="4915196"/>
            <a:ext cx="2428059" cy="10187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 경기력을 가진 폐쇄적 구조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 경기력 중심의 구조로 인해 초보자 등 생활체육 초기 참여 활성화 저해</a:t>
            </a:r>
            <a:endParaRPr lang="en-US" altLang="ko-KR" sz="1200" b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639424" y="4931592"/>
            <a:ext cx="1778526" cy="202301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Freeform 4"/>
          <p:cNvSpPr>
            <a:spLocks/>
          </p:cNvSpPr>
          <p:nvPr/>
        </p:nvSpPr>
        <p:spPr bwMode="auto">
          <a:xfrm rot="5400000">
            <a:off x="2509909" y="4119440"/>
            <a:ext cx="821930" cy="17418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Freeform 4"/>
          <p:cNvSpPr>
            <a:spLocks/>
          </p:cNvSpPr>
          <p:nvPr/>
        </p:nvSpPr>
        <p:spPr bwMode="auto">
          <a:xfrm rot="5400000">
            <a:off x="2509909" y="5308969"/>
            <a:ext cx="821930" cy="17418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Freeform 7"/>
          <p:cNvSpPr>
            <a:spLocks/>
          </p:cNvSpPr>
          <p:nvPr/>
        </p:nvSpPr>
        <p:spPr bwMode="gray">
          <a:xfrm>
            <a:off x="1641375" y="2727378"/>
            <a:ext cx="200361" cy="16791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Freeform 7"/>
          <p:cNvSpPr>
            <a:spLocks/>
          </p:cNvSpPr>
          <p:nvPr/>
        </p:nvSpPr>
        <p:spPr bwMode="gray">
          <a:xfrm>
            <a:off x="1895775" y="3856974"/>
            <a:ext cx="200361" cy="16791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>
            <a:off x="2312160" y="4885367"/>
            <a:ext cx="200361" cy="16791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이등변 삼각형 58"/>
          <p:cNvSpPr/>
          <p:nvPr/>
        </p:nvSpPr>
        <p:spPr bwMode="auto">
          <a:xfrm flipV="1">
            <a:off x="6008024" y="3260977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이등변 삼각형 59"/>
          <p:cNvSpPr/>
          <p:nvPr/>
        </p:nvSpPr>
        <p:spPr bwMode="auto">
          <a:xfrm flipV="1">
            <a:off x="6008024" y="3851696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이등변 삼각형 60"/>
          <p:cNvSpPr/>
          <p:nvPr/>
        </p:nvSpPr>
        <p:spPr bwMode="auto">
          <a:xfrm flipV="1">
            <a:off x="6008024" y="4450506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2" name="직선 화살표 연결선 61"/>
          <p:cNvCxnSpPr>
            <a:stCxn id="46" idx="3"/>
            <a:endCxn id="59" idx="2"/>
          </p:cNvCxnSpPr>
          <p:nvPr/>
        </p:nvCxnSpPr>
        <p:spPr bwMode="auto">
          <a:xfrm>
            <a:off x="5480512" y="3038578"/>
            <a:ext cx="527512" cy="2223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직선 화살표 연결선 62"/>
          <p:cNvCxnSpPr>
            <a:stCxn id="51" idx="3"/>
            <a:endCxn id="60" idx="1"/>
          </p:cNvCxnSpPr>
          <p:nvPr/>
        </p:nvCxnSpPr>
        <p:spPr bwMode="auto">
          <a:xfrm flipV="1">
            <a:off x="5480512" y="3916244"/>
            <a:ext cx="568690" cy="31755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직선 화살표 연결선 63"/>
          <p:cNvCxnSpPr>
            <a:stCxn id="52" idx="3"/>
            <a:endCxn id="66" idx="3"/>
          </p:cNvCxnSpPr>
          <p:nvPr/>
        </p:nvCxnSpPr>
        <p:spPr bwMode="auto">
          <a:xfrm flipV="1">
            <a:off x="5480512" y="5057409"/>
            <a:ext cx="609868" cy="3671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직선 화살표 연결선 64"/>
          <p:cNvCxnSpPr>
            <a:endCxn id="60" idx="1"/>
          </p:cNvCxnSpPr>
          <p:nvPr/>
        </p:nvCxnSpPr>
        <p:spPr bwMode="auto">
          <a:xfrm>
            <a:off x="5480512" y="3057461"/>
            <a:ext cx="568690" cy="8587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이등변 삼각형 65"/>
          <p:cNvSpPr/>
          <p:nvPr/>
        </p:nvSpPr>
        <p:spPr bwMode="auto">
          <a:xfrm flipV="1">
            <a:off x="6008024" y="5057409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7" name="직선 화살표 연결선 66"/>
          <p:cNvCxnSpPr/>
          <p:nvPr/>
        </p:nvCxnSpPr>
        <p:spPr bwMode="auto">
          <a:xfrm>
            <a:off x="5480512" y="3057461"/>
            <a:ext cx="625334" cy="203786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직선 화살표 연결선 67"/>
          <p:cNvCxnSpPr>
            <a:endCxn id="66" idx="1"/>
          </p:cNvCxnSpPr>
          <p:nvPr/>
        </p:nvCxnSpPr>
        <p:spPr bwMode="auto">
          <a:xfrm flipV="1">
            <a:off x="5423868" y="5121957"/>
            <a:ext cx="625334" cy="6743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직선 화살표 연결선 68"/>
          <p:cNvCxnSpPr>
            <a:endCxn id="66" idx="2"/>
          </p:cNvCxnSpPr>
          <p:nvPr/>
        </p:nvCxnSpPr>
        <p:spPr bwMode="auto">
          <a:xfrm>
            <a:off x="5480512" y="4264666"/>
            <a:ext cx="527512" cy="79274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697355" y="5567738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현재의 동호회 구조로는 가족단위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신규회원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소외계층이 참여를 통한 생활체육의 활성화에 한계</a:t>
            </a:r>
            <a:r>
              <a:rPr lang="en-US" altLang="ko-KR" sz="12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봉착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1" name="직선 화살표 연결선 70"/>
          <p:cNvCxnSpPr/>
          <p:nvPr/>
        </p:nvCxnSpPr>
        <p:spPr bwMode="auto">
          <a:xfrm>
            <a:off x="7622764" y="2964363"/>
            <a:ext cx="16117" cy="261271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grpSp>
        <p:nvGrpSpPr>
          <p:cNvPr id="72" name="그룹 71"/>
          <p:cNvGrpSpPr/>
          <p:nvPr/>
        </p:nvGrpSpPr>
        <p:grpSpPr>
          <a:xfrm>
            <a:off x="6280692" y="3100532"/>
            <a:ext cx="2816397" cy="2217600"/>
            <a:chOff x="6280692" y="3228340"/>
            <a:chExt cx="2816397" cy="2265975"/>
          </a:xfrm>
        </p:grpSpPr>
        <p:sp>
          <p:nvSpPr>
            <p:cNvPr id="73" name="TextBox 72"/>
            <p:cNvSpPr txBox="1"/>
            <p:nvPr/>
          </p:nvSpPr>
          <p:spPr>
            <a:xfrm>
              <a:off x="6280692" y="3819059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남성 중심의 일방적인 참여로 인해 친구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 단위의 참여가 어려움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80692" y="4417869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동일 경기력 수준의 구조로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스포츠를 배우려는 사람들의 접근성이 매우 떨어짐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80692" y="5008588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또한 소외계층이나 지역주민을 위한 스포츠 참여 기회도 보장하기 어려움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80692" y="3228340"/>
              <a:ext cx="2816397" cy="48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동호회는 성인 중심의 편중된 회원 구조로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유소년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노인 등의 참여가 어려움</a:t>
              </a:r>
              <a:endParaRPr lang="en-US" altLang="ko-KR" sz="1200" b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동호회 한계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0167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631573" y="132383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출산율 저하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학교운동부 기피 등으로 인해 체육 우수인재 발굴 기회 한계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200" i="1" spc="-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8504" y="1916855"/>
            <a:ext cx="8928546" cy="4176441"/>
          </a:xfrm>
          <a:prstGeom prst="roundRect">
            <a:avLst>
              <a:gd name="adj" fmla="val 190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8" y="1994912"/>
            <a:ext cx="4594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3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운동부 팀 수</a:t>
            </a:r>
            <a:endParaRPr lang="en-US" altLang="ko-KR" sz="13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/>
          </p:nvPr>
        </p:nvGraphicFramePr>
        <p:xfrm>
          <a:off x="704528" y="2349499"/>
          <a:ext cx="423479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9796" y="2349500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단위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팀 수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8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87290" y="2611215"/>
            <a:ext cx="4049446" cy="334995"/>
            <a:chOff x="587290" y="2661851"/>
            <a:chExt cx="4318980" cy="334995"/>
          </a:xfrm>
        </p:grpSpPr>
        <p:cxnSp>
          <p:nvCxnSpPr>
            <p:cNvPr id="12" name="직선 연결선 11"/>
            <p:cNvCxnSpPr/>
            <p:nvPr/>
          </p:nvCxnSpPr>
          <p:spPr bwMode="auto">
            <a:xfrm>
              <a:off x="587290" y="2996846"/>
              <a:ext cx="431898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직선 연결선 12"/>
            <p:cNvCxnSpPr/>
            <p:nvPr/>
          </p:nvCxnSpPr>
          <p:spPr bwMode="auto">
            <a:xfrm>
              <a:off x="587290" y="2661851"/>
              <a:ext cx="431898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4675601" y="2514162"/>
            <a:ext cx="9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4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20%</a:t>
            </a:r>
            <a:br>
              <a:rPr lang="en-US" altLang="ko-KR" sz="14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i="1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</a:t>
            </a:r>
            <a:r>
              <a:rPr lang="ko-KR" altLang="en-US" sz="1400" i="1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</a:t>
            </a:r>
            <a:endParaRPr lang="en-US" altLang="ko-KR" sz="1400" i="1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오른쪽 중괄호 14"/>
          <p:cNvSpPr/>
          <p:nvPr/>
        </p:nvSpPr>
        <p:spPr bwMode="auto">
          <a:xfrm>
            <a:off x="4645681" y="2617077"/>
            <a:ext cx="288000" cy="358609"/>
          </a:xfrm>
          <a:prstGeom prst="rightBrace">
            <a:avLst>
              <a:gd name="adj1" fmla="val 8333"/>
              <a:gd name="adj2" fmla="val 49923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149" y="4784880"/>
            <a:ext cx="3948982" cy="116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ko-KR" altLang="en-US" sz="14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기존의 체육 우수인재 발굴 시스템 문제점 발생 </a:t>
            </a:r>
            <a:endParaRPr lang="en-US" altLang="ko-KR" sz="14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출산율 저하 및 학교 운동부 기피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지방체육교육 불균등에 따른 우수인재 발굴 양성 기회가 줄어들고 있음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또한 이에 대한 결과로 </a:t>
            </a:r>
            <a:r>
              <a:rPr lang="ko-KR" altLang="en-US" sz="1200" b="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초중고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각급 학교 운동부의 </a:t>
            </a:r>
            <a:r>
              <a:rPr lang="ko-KR" altLang="en-US" sz="1200" b="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팀수가</a:t>
            </a:r>
            <a:r>
              <a:rPr lang="ko-KR" altLang="en-US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점차 감소하고 있는 추세임</a:t>
            </a:r>
            <a:r>
              <a:rPr lang="en-US" altLang="ko-KR" sz="1200" b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200" b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770987" y="1988840"/>
            <a:ext cx="3471765" cy="276999"/>
            <a:chOff x="2581591" y="2708920"/>
            <a:chExt cx="3405600" cy="276999"/>
          </a:xfrm>
        </p:grpSpPr>
        <p:cxnSp>
          <p:nvCxnSpPr>
            <p:cNvPr id="18" name="직선 연결선 17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753210" y="2708920"/>
              <a:ext cx="3233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우수인재 발굴 경로 다변화 필요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76477" y="2924944"/>
            <a:ext cx="333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지역의 경우 학생수 감소 등으로 인해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운동부 구성이 쉽지 않음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단체 종목의 경우 팀 구성에 더 큰 문제 발생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2592" y="3615407"/>
            <a:ext cx="340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우수한 대회성적을 위해 학업을 포기하고 운동에만 집중하는 형태가 아닌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공부하는 운동선수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양성 방안이 필요함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73079" y="2420888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학교운동부의 단일한 선수공급체계만으로는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체육우수인재 발굴에 한계</a:t>
            </a:r>
            <a:r>
              <a:rPr lang="en-US" altLang="ko-KR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존재</a:t>
            </a:r>
            <a:endParaRPr lang="en-US" altLang="ko-KR" sz="1200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5921472" y="4653136"/>
            <a:ext cx="3239914" cy="12602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177800" indent="-177800" algn="ctr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공부하는 운동선수 양성 및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선수자원 저변확대 및 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다변화 필요</a:t>
            </a:r>
            <a:r>
              <a:rPr lang="en-US" altLang="ko-KR" sz="20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r>
              <a:rPr lang="en-US" altLang="ko-KR" sz="20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" name="아래쪽 화살표 24"/>
          <p:cNvSpPr/>
          <p:nvPr/>
        </p:nvSpPr>
        <p:spPr bwMode="auto">
          <a:xfrm>
            <a:off x="6994082" y="4268830"/>
            <a:ext cx="1249240" cy="38430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5843629" y="4653136"/>
            <a:ext cx="3454119" cy="1302817"/>
          </a:xfrm>
          <a:prstGeom prst="rect">
            <a:avLst/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marL="1433513" eaLnBrk="0" hangingPunct="0">
              <a:defRPr/>
            </a:pPr>
            <a:endParaRPr lang="ko-KR" altLang="ko-KR" sz="7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이등변 삼각형 27"/>
          <p:cNvSpPr/>
          <p:nvPr/>
        </p:nvSpPr>
        <p:spPr bwMode="auto">
          <a:xfrm flipV="1">
            <a:off x="5745088" y="3140968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이등변 삼각형 28"/>
          <p:cNvSpPr/>
          <p:nvPr/>
        </p:nvSpPr>
        <p:spPr bwMode="auto">
          <a:xfrm flipV="1">
            <a:off x="5745088" y="3875967"/>
            <a:ext cx="164712" cy="129097"/>
          </a:xfrm>
          <a:prstGeom prst="triangl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엘리트육성 한계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871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631573" y="148478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기존 스포츠시스템만으로는 스포츠의 긍정적 </a:t>
            </a:r>
            <a:endParaRPr lang="en-US" altLang="ko-KR" sz="2200" i="1" spc="-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기능을 적극적으로 확산시키기 어려운 상황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체육 현황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엘리트육성 한계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06530" y="2299429"/>
            <a:ext cx="9110669" cy="3933147"/>
            <a:chOff x="505438" y="2312876"/>
            <a:chExt cx="9110669" cy="3933147"/>
          </a:xfrm>
        </p:grpSpPr>
        <p:sp>
          <p:nvSpPr>
            <p:cNvPr id="30" name="직사각형 29"/>
            <p:cNvSpPr/>
            <p:nvPr/>
          </p:nvSpPr>
          <p:spPr bwMode="auto">
            <a:xfrm>
              <a:off x="580042" y="5385449"/>
              <a:ext cx="1499673" cy="203211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altLang="ko-KR" sz="1200" spc="-5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POINT</a:t>
              </a:r>
              <a:endParaRPr lang="en-US" altLang="ko-KR" sz="1200" spc="-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740531" y="3946503"/>
              <a:ext cx="3708413" cy="133154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79413" indent="-285750"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학교와 생활체육동호회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사설스포츠기관만을 중심으로 한 스포츠 활동에 한계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79413" indent="-285750"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특히 생활체육동호회는 연령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한정적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79413" indent="-285750"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청소년의 활발한 스포츠 참여를 통한 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우수자원 확보 및 선수연계고리 미흡 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505438" y="2312876"/>
              <a:ext cx="4191303" cy="15841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스포츠를 둘러싼 현재의 상황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  <a:p>
              <a:pPr marL="342900" indent="-342900" algn="ctr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 운동부족</a:t>
              </a:r>
              <a:endParaRPr lang="en-US" altLang="ko-KR" sz="2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세대간 단절된 체육활동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엘리트자원 확보 애로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5198207" y="2312876"/>
              <a:ext cx="4191303" cy="15841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현재 주요 사회문제</a:t>
              </a:r>
              <a:r>
                <a:rPr lang="en-US" altLang="ko-KR" sz="14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  <a:p>
              <a:pPr marL="342900" indent="-342900" algn="ctr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저출산</a:t>
              </a:r>
              <a:r>
                <a:rPr lang="en-US" altLang="ko-KR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고령화 사회 진입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가족연대약화</a:t>
              </a:r>
              <a:r>
                <a:rPr lang="en-US" altLang="ko-KR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세대간 불화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 algn="ctr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o-KR" altLang="en-US" sz="2000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약해진 공동체 의식</a:t>
              </a:r>
              <a:endParaRPr lang="en-US" altLang="ko-KR" sz="20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5272811" y="5385449"/>
              <a:ext cx="1499673" cy="203211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altLang="ko-KR" sz="1200" spc="-5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POINT</a:t>
              </a:r>
              <a:endParaRPr lang="en-US" altLang="ko-KR" sz="1200" spc="-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5433301" y="3946503"/>
              <a:ext cx="3574162" cy="133154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79413" indent="-285750"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어린아이들의 사회성 저하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타인과의 커뮤니케이션 기회 제약</a:t>
              </a:r>
              <a:r>
                <a:rPr lang="en-US" altLang="ko-KR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379413" indent="-285750"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고령자의 의료비 증대에 따른 문제 발생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79413" indent="-285750">
                <a:buFont typeface="Wingdings" panose="05000000000000000000" pitchFamily="2" charset="2"/>
                <a:buChar char="§"/>
              </a:pPr>
              <a:r>
                <a:rPr lang="ko-KR" altLang="en-US" sz="14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지역에 있어서 인간관계가 희박해짐에 따라 다양한 문제 야기</a:t>
              </a:r>
              <a:endParaRPr lang="en-US" altLang="ko-KR" sz="1400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4508" y="5661248"/>
              <a:ext cx="4319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누구나 시간과 장소에 </a:t>
              </a:r>
              <a:r>
                <a:rPr lang="ko-KR" altLang="en-US" sz="1600" spc="-100" dirty="0" err="1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구애받지</a:t>
              </a: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않고 스포츠를 즐길 수 있는 참여의 장을 어떻게 마련할 것인가</a:t>
              </a:r>
              <a:r>
                <a:rPr lang="en-US" altLang="ko-KR" sz="160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lang="en-US" altLang="ko-KR" sz="160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5924" y="5661248"/>
              <a:ext cx="4520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지역주민의 교류의 장이 되고 청소년이 건강하게 </a:t>
              </a:r>
              <a:r>
                <a:rPr lang="en-US" altLang="ko-KR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성장할 수 있는 기능을 어떻게 활성화 시킬 것인가</a:t>
              </a:r>
              <a:r>
                <a:rPr lang="en-US" altLang="ko-KR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324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631573" y="1484784"/>
            <a:ext cx="86419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우리나라 스포츠가 나아가야 할 다음 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STEP</a:t>
            </a:r>
            <a:r>
              <a:rPr lang="ko-KR" altLang="en-US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2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200" i="1" spc="-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대한민국 스포츠 발전방향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76536" y="2168860"/>
            <a:ext cx="8343900" cy="2556000"/>
            <a:chOff x="704528" y="3212976"/>
            <a:chExt cx="8343900" cy="2638425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704528" y="3598739"/>
              <a:ext cx="8343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926778" y="3212976"/>
              <a:ext cx="3375025" cy="779463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특정종목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연령대만이 참여 가능한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 환경</a:t>
              </a:r>
              <a:endParaRPr lang="ko-KR" altLang="en-US" sz="1400" b="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319391" y="3212976"/>
              <a:ext cx="3375025" cy="779463"/>
            </a:xfrm>
            <a:prstGeom prst="chevron">
              <a:avLst>
                <a:gd name="adj" fmla="val 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여러 세대가 함께 다양한 종목에서 흥미에 맞춰 프로그램 선택 가능</a:t>
              </a:r>
              <a:endParaRPr lang="ko-KR" altLang="en-US" sz="16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V="1">
              <a:off x="704528" y="4527426"/>
              <a:ext cx="8343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926778" y="4141664"/>
              <a:ext cx="3375025" cy="779462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공급자 중심의 일방적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체육서비스 제공</a:t>
              </a:r>
              <a:endParaRPr lang="ko-KR" altLang="en-US" sz="1400" b="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319391" y="4141664"/>
              <a:ext cx="3375025" cy="779462"/>
            </a:xfrm>
            <a:prstGeom prst="chevron">
              <a:avLst>
                <a:gd name="adj" fmla="val 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참여자가 주체적으로 운영하며 서로간의 커뮤니케이션 확대</a:t>
              </a:r>
              <a:endParaRPr lang="ko-KR" altLang="en-US" sz="16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 flipV="1">
              <a:off x="704528" y="5456114"/>
              <a:ext cx="8343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926778" y="5070351"/>
              <a:ext cx="3375025" cy="781050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사설센터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높은 회비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), </a:t>
              </a: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생활체육동호회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초보자 진입 애로</a:t>
              </a:r>
              <a:r>
                <a:rPr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319391" y="5070351"/>
              <a:ext cx="3375025" cy="781050"/>
            </a:xfrm>
            <a:prstGeom prst="chevron">
              <a:avLst>
                <a:gd name="adj" fmla="val 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쉽고 즐겁게 스포츠활동에 참여할 </a:t>
              </a:r>
              <a:r>
                <a:rPr lang="en-US" altLang="ko-KR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600" kern="0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수 있는 환경 조성 </a:t>
              </a:r>
              <a:endParaRPr lang="ko-KR" altLang="en-US" sz="1600" kern="0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560566" y="3408239"/>
              <a:ext cx="496887" cy="387350"/>
            </a:xfrm>
            <a:prstGeom prst="roundRect">
              <a:avLst>
                <a:gd name="adj" fmla="val 11716"/>
              </a:avLst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36000" b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수요자</a:t>
              </a:r>
              <a:endParaRPr kumimoji="0" lang="ko-KR" altLang="en-US" sz="130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4560566" y="4330576"/>
              <a:ext cx="496887" cy="387350"/>
            </a:xfrm>
            <a:prstGeom prst="roundRect">
              <a:avLst>
                <a:gd name="adj" fmla="val 11716"/>
              </a:avLst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36000" b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자발성</a:t>
              </a:r>
              <a:endParaRPr kumimoji="0" lang="ko-KR" altLang="en-US" sz="130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560566" y="5262439"/>
              <a:ext cx="496887" cy="388937"/>
            </a:xfrm>
            <a:prstGeom prst="roundRect">
              <a:avLst>
                <a:gd name="adj" fmla="val 11716"/>
              </a:avLst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36000" bIns="36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공공성</a:t>
              </a:r>
              <a:endParaRPr kumimoji="0" lang="ko-KR" altLang="en-US" sz="130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Freeform 4"/>
          <p:cNvSpPr>
            <a:spLocks/>
          </p:cNvSpPr>
          <p:nvPr/>
        </p:nvSpPr>
        <p:spPr bwMode="auto">
          <a:xfrm rot="10800000">
            <a:off x="1012294" y="5049180"/>
            <a:ext cx="7893429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4578" y="5422636"/>
            <a:ext cx="9100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각자의 관심과 흥미에 맞춰 스포츠를 즐길 수 있으며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지역주민의 교류의 장으로 활용되고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청소년이 건강하게 성장 할 수 있도록 도우며 활력이 넘치는 지역사회를 형성하는데 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기여하는 스포츠가 될 수 있는 환경 조성 필요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439" y="2420888"/>
            <a:ext cx="5494906" cy="377100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18155" y="357328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육성 방향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2704704" y="3041697"/>
            <a:ext cx="6481540" cy="27273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ko-KR" altLang="en-US" sz="700" dirty="0">
              <a:solidFill>
                <a:prstClr val="black"/>
              </a:solidFill>
            </a:endParaRPr>
          </a:p>
        </p:txBody>
      </p:sp>
      <p:sp>
        <p:nvSpPr>
          <p:cNvPr id="8" name="AutoShape 71"/>
          <p:cNvSpPr>
            <a:spLocks noChangeArrowheads="1"/>
          </p:cNvSpPr>
          <p:nvPr/>
        </p:nvSpPr>
        <p:spPr bwMode="gray">
          <a:xfrm>
            <a:off x="2809460" y="3138218"/>
            <a:ext cx="4290802" cy="60666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marL="266700" eaLnBrk="0" hangingPunct="0">
              <a:lnSpc>
                <a:spcPct val="110000"/>
              </a:lnSpc>
              <a:tabLst>
                <a:tab pos="271463" algn="l"/>
              </a:tabLst>
            </a:pPr>
            <a:r>
              <a:rPr lang="ko-KR" altLang="en-US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 본연의 모습을 회복하며 스포츠가 </a:t>
            </a:r>
            <a:r>
              <a:rPr lang="en-US" altLang="ko-KR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가진 긍정적 가치 확산</a:t>
            </a:r>
            <a:r>
              <a:rPr lang="en-US" altLang="ko-KR" sz="1500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500" i="1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448944" y="3842383"/>
            <a:ext cx="4501258" cy="1774927"/>
          </a:xfrm>
          <a:prstGeom prst="roundRect">
            <a:avLst>
              <a:gd name="adj" fmla="val 3861"/>
            </a:avLst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lIns="36000" rIns="36000" anchor="ctr"/>
          <a:lstStyle/>
          <a:p>
            <a:pPr marL="85725" indent="-85725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스포츠의 폐쇄상황을 해결할 수 있는</a:t>
            </a:r>
            <a:r>
              <a:rPr kumimoji="0" lang="en-US" altLang="ko-KR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!</a:t>
            </a:r>
          </a:p>
          <a:p>
            <a:pPr marL="85725" indent="-85725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지역과 사회의 문제를 해결할 수 있는</a:t>
            </a:r>
            <a:r>
              <a:rPr kumimoji="0" lang="en-US" altLang="ko-KR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!</a:t>
            </a:r>
          </a:p>
          <a:p>
            <a:pPr marL="85725" indent="-85725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기존 체제를 포함하여 지역스포츠 구조 자체를 변혁시킬 수 있는</a:t>
            </a:r>
            <a:r>
              <a:rPr kumimoji="0" lang="en-US" altLang="ko-KR" sz="1600" i="1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rPr>
              <a:t>!</a:t>
            </a:r>
            <a:endParaRPr kumimoji="0" lang="en-US" altLang="ko-KR" sz="1600" i="1" kern="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707" y="4047512"/>
            <a:ext cx="1418457" cy="1187946"/>
          </a:xfrm>
          <a:prstGeom prst="roundRect">
            <a:avLst>
              <a:gd name="adj" fmla="val 86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04528" y="136332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긍정적 가치를 확산시키고 누구나 손쉽게 스포츠에 참여할 수 </a:t>
            </a:r>
            <a:r>
              <a:rPr lang="en-US" altLang="ko-KR" sz="18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8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있는 좋은 환경을 만들어주는 방향으로 스포츠클럽 육성 필요</a:t>
            </a:r>
            <a:r>
              <a:rPr lang="en-US" altLang="ko-KR" sz="18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1800" i="1" dirty="0">
              <a:solidFill>
                <a:srgbClr val="1F497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84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8" y="2434339"/>
            <a:ext cx="1009838" cy="3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137151440" descr="EMB00000cf809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940" y="2431509"/>
            <a:ext cx="936000" cy="27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61" y="2421937"/>
            <a:ext cx="885378" cy="2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 bwMode="auto">
          <a:xfrm>
            <a:off x="460833" y="2810390"/>
            <a:ext cx="2933542" cy="593621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청소년 스포츠클럽사업</a:t>
            </a: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(2004~2006</a:t>
            </a:r>
            <a:r>
              <a:rPr lang="en-US" altLang="ko-KR" sz="1500" kern="0" spc="-1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3484555" y="2810390"/>
            <a:ext cx="2933542" cy="593621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한국형스포츠클럽사업</a:t>
            </a: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(2006~2010</a:t>
            </a:r>
            <a:r>
              <a:rPr lang="en-US" altLang="ko-KR" sz="1500" kern="0" spc="-1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6520023" y="2810390"/>
            <a:ext cx="2933540" cy="593621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공공스포츠클럽육성사업</a:t>
            </a: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00" kern="0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(2011~2012)</a:t>
            </a:r>
            <a:endParaRPr lang="en-US" altLang="ko-KR" sz="150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3439099" y="2810390"/>
            <a:ext cx="0" cy="306688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 flipH="1">
            <a:off x="6446561" y="2810390"/>
            <a:ext cx="11182" cy="306688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469166" y="4764351"/>
            <a:ext cx="2926161" cy="14729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216000" rIns="72000" anchor="t"/>
          <a:lstStyle/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청소년만을 대상으로 한 단일형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교실사업 형태로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단순 진행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 내 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자율이 아닌 시체육회의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타율적 운영한계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발생</a:t>
            </a:r>
          </a:p>
        </p:txBody>
      </p:sp>
      <p:cxnSp>
        <p:nvCxnSpPr>
          <p:cNvPr id="14" name="직선 화살표 연결선 13"/>
          <p:cNvCxnSpPr>
            <a:stCxn id="6" idx="2"/>
            <a:endCxn id="13" idx="0"/>
          </p:cNvCxnSpPr>
          <p:nvPr/>
        </p:nvCxnSpPr>
        <p:spPr bwMode="auto">
          <a:xfrm>
            <a:off x="1927604" y="3404011"/>
            <a:ext cx="4643" cy="1360340"/>
          </a:xfrm>
          <a:prstGeom prst="straightConnector1">
            <a:avLst/>
          </a:prstGeom>
          <a:noFill/>
          <a:ln w="3175">
            <a:solidFill>
              <a:srgbClr val="808080"/>
            </a:solidFill>
            <a:round/>
            <a:headEnd type="oval" w="med" len="med"/>
            <a:tailEnd type="stealth" w="lg" len="lg"/>
          </a:ln>
        </p:spPr>
      </p:cxnSp>
      <p:sp>
        <p:nvSpPr>
          <p:cNvPr id="15" name="직사각형 14"/>
          <p:cNvSpPr/>
          <p:nvPr/>
        </p:nvSpPr>
        <p:spPr>
          <a:xfrm>
            <a:off x="469166" y="3525871"/>
            <a:ext cx="2926161" cy="1056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0" lvl="1" algn="ctr"/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운동경험 확대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훈련을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통해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 육성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39"/>
          <p:cNvSpPr>
            <a:spLocks noChangeArrowheads="1"/>
          </p:cNvSpPr>
          <p:nvPr/>
        </p:nvSpPr>
        <p:spPr bwMode="auto">
          <a:xfrm>
            <a:off x="3488351" y="4764351"/>
            <a:ext cx="2926161" cy="14729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216000" rIns="72000" anchor="t"/>
          <a:lstStyle/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아동 회원 모집 및 리그운영에 한계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발생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협조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미흡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일회성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예산지원으로 지속성의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한계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6500614" y="4764351"/>
            <a:ext cx="2926161" cy="147293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216000" rIns="72000" anchor="t"/>
          <a:lstStyle/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중심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지원으로 기반 구축 미흡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lvl="1" indent="-87313" defTabSz="9001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52525" algn="l"/>
              </a:tabLs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지원에만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의존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법적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근거 부재로 자립 가능성미약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화살표 연결선 18"/>
          <p:cNvCxnSpPr>
            <a:stCxn id="7" idx="2"/>
            <a:endCxn id="16" idx="0"/>
          </p:cNvCxnSpPr>
          <p:nvPr/>
        </p:nvCxnSpPr>
        <p:spPr bwMode="auto">
          <a:xfrm>
            <a:off x="4951326" y="3404011"/>
            <a:ext cx="106" cy="1360340"/>
          </a:xfrm>
          <a:prstGeom prst="straightConnector1">
            <a:avLst/>
          </a:prstGeom>
          <a:noFill/>
          <a:ln w="3175">
            <a:solidFill>
              <a:srgbClr val="808080"/>
            </a:solidFill>
            <a:round/>
            <a:headEnd type="oval" w="med" len="med"/>
            <a:tailEnd type="stealth" w="lg" len="lg"/>
          </a:ln>
        </p:spPr>
      </p:cxnSp>
      <p:cxnSp>
        <p:nvCxnSpPr>
          <p:cNvPr id="21" name="직선 화살표 연결선 20"/>
          <p:cNvCxnSpPr>
            <a:stCxn id="9" idx="2"/>
            <a:endCxn id="18" idx="0"/>
          </p:cNvCxnSpPr>
          <p:nvPr/>
        </p:nvCxnSpPr>
        <p:spPr bwMode="auto">
          <a:xfrm flipH="1">
            <a:off x="7963695" y="3404011"/>
            <a:ext cx="23098" cy="1360340"/>
          </a:xfrm>
          <a:prstGeom prst="straightConnector1">
            <a:avLst/>
          </a:prstGeom>
          <a:noFill/>
          <a:ln w="3175">
            <a:solidFill>
              <a:srgbClr val="808080"/>
            </a:solidFill>
            <a:round/>
            <a:headEnd type="oval" w="med" len="med"/>
            <a:tailEnd type="stealth" w="lg" len="lg"/>
          </a:ln>
        </p:spPr>
      </p:cxnSp>
      <p:sp>
        <p:nvSpPr>
          <p:cNvPr id="22" name="직사각형 21"/>
          <p:cNvSpPr/>
          <p:nvPr/>
        </p:nvSpPr>
        <p:spPr>
          <a:xfrm>
            <a:off x="3476127" y="3525871"/>
            <a:ext cx="2926161" cy="1056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0" lvl="1" algn="ctr"/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동호인 활용 및 열성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장 주축 운영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00613" y="3525871"/>
            <a:ext cx="2926161" cy="1056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0" lvl="1" algn="ctr"/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이상의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다계층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운영 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 algn="ctr"/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전국 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여개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육성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gray">
          <a:xfrm>
            <a:off x="560512" y="1341437"/>
            <a:ext cx="882199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정부는 스포츠의 긍정적 가치를 확산시키고 스포츠와 친숙하게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지낼 수 있는 환경을 조성하기 위해 스포츠클럽 육성사업 진행 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개요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추진 경과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432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개요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추진 방향성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47446" y="3044991"/>
            <a:ext cx="8640514" cy="2730611"/>
            <a:chOff x="416496" y="3146163"/>
            <a:chExt cx="9145016" cy="2553261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416496" y="3146163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416496" y="3997250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416496" y="4848337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416496" y="5699424"/>
              <a:ext cx="9145016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stealth" w="lg" len="lg"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 bwMode="auto">
          <a:xfrm>
            <a:off x="1015778" y="2521312"/>
            <a:ext cx="33511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30894" y="2312876"/>
            <a:ext cx="3336029" cy="1723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스포츠클럽 육성 정책</a:t>
            </a:r>
            <a:endParaRPr lang="ko-KR" altLang="en-US" sz="14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5239332" y="2521312"/>
            <a:ext cx="33916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54630" y="2312876"/>
            <a:ext cx="3376346" cy="1723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b="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 공공스포츠클럽 육성 정책</a:t>
            </a:r>
            <a:endParaRPr lang="ko-KR" altLang="en-US" sz="1400" b="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982554" y="2667380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폐</a:t>
            </a:r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쇄형</a:t>
            </a:r>
            <a: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기존 동호회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성인중심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단일종목 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221669" y="2667380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개방</a:t>
            </a:r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형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다계층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다종목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커뮤니티 기능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82554" y="3577583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개별 공급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요소 단위별 개별 지원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221669" y="3577583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통합 공급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프로그램 통합 지원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982554" y="4487787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정부 의존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사업별 예산 지원 방식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221669" y="4487787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자생력 강화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수익창출을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통해 </a:t>
            </a:r>
            <a:r>
              <a:rPr lang="ko-KR" altLang="en-US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재정자립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82554" y="5397991"/>
            <a:ext cx="3409308" cy="763557"/>
          </a:xfrm>
          <a:prstGeom prst="chevron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전체 획일형</a:t>
            </a:r>
            <a: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동일인 규모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종목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221669" y="5397991"/>
            <a:ext cx="3409308" cy="763557"/>
          </a:xfrm>
          <a:prstGeom prst="chevron">
            <a:avLst>
              <a:gd name="adj" fmla="val 0"/>
            </a:avLst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20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 맞춤형</a:t>
            </a:r>
            <a: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지역기반</a:t>
            </a:r>
            <a:r>
              <a:rPr lang="en-US" altLang="ko-KR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 특성별 차별화 </a:t>
            </a:r>
            <a:r>
              <a:rPr lang="en-US" altLang="ko-KR" sz="1400" b="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400" b="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gray">
          <a:xfrm>
            <a:off x="631573" y="1334982"/>
            <a:ext cx="8641900" cy="689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과거 스포츠클럽 육성 사업의 성과와 한계를 참고하여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새로운 형태의 공공스포츠클럽 육성 사업 실시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200" i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4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개요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특징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06758" y="2420888"/>
            <a:ext cx="6482108" cy="984530"/>
          </a:xfrm>
          <a:prstGeom prst="roundRect">
            <a:avLst>
              <a:gd name="adj" fmla="val 1039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806757" y="2420888"/>
            <a:ext cx="1242690" cy="984530"/>
            <a:chOff x="449" y="2117"/>
            <a:chExt cx="302" cy="914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449" y="2117"/>
              <a:ext cx="181" cy="914"/>
            </a:xfrm>
            <a:prstGeom prst="roundRect">
              <a:avLst>
                <a:gd name="adj" fmla="val 19637"/>
              </a:avLst>
            </a:prstGeom>
            <a:solidFill>
              <a:srgbClr val="018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538" y="2117"/>
              <a:ext cx="213" cy="914"/>
            </a:xfrm>
            <a:prstGeom prst="roundRect">
              <a:avLst>
                <a:gd name="adj" fmla="val 0"/>
              </a:avLst>
            </a:prstGeom>
            <a:solidFill>
              <a:srgbClr val="018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025250" y="2571338"/>
            <a:ext cx="4961480" cy="5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180975" indent="-952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참여자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중심이 되어 스포츠클럽을 이끌어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나가는 </a:t>
            </a:r>
            <a:r>
              <a:rPr kumimoji="0" lang="ko-KR" altLang="en-US" sz="1600" i="1" u="sng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회원중심 클럽</a:t>
            </a:r>
            <a:endParaRPr kumimoji="0" lang="en-US" altLang="ko-KR" sz="1600" i="1" u="sng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975650" y="2420888"/>
            <a:ext cx="129606" cy="984530"/>
          </a:xfrm>
          <a:prstGeom prst="roundRect">
            <a:avLst>
              <a:gd name="adj" fmla="val 0"/>
            </a:avLst>
          </a:prstGeom>
          <a:solidFill>
            <a:srgbClr val="0183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ea typeface="가는각진제목체"/>
              <a:cs typeface="가는각진제목체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776536" y="2526435"/>
            <a:ext cx="13311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회원중심클럽</a:t>
            </a:r>
            <a:endParaRPr lang="ko-KR" altLang="en-US" sz="22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806758" y="3651706"/>
            <a:ext cx="6482108" cy="984530"/>
          </a:xfrm>
          <a:prstGeom prst="roundRect">
            <a:avLst>
              <a:gd name="adj" fmla="val 1039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806757" y="3651706"/>
            <a:ext cx="1242690" cy="984530"/>
            <a:chOff x="449" y="2117"/>
            <a:chExt cx="302" cy="914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49" y="2117"/>
              <a:ext cx="181" cy="914"/>
            </a:xfrm>
            <a:prstGeom prst="roundRect">
              <a:avLst>
                <a:gd name="adj" fmla="val 19637"/>
              </a:avLst>
            </a:prstGeom>
            <a:solidFill>
              <a:srgbClr val="3389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38" y="2117"/>
              <a:ext cx="213" cy="914"/>
            </a:xfrm>
            <a:prstGeom prst="roundRect">
              <a:avLst>
                <a:gd name="adj" fmla="val 0"/>
              </a:avLst>
            </a:prstGeom>
            <a:solidFill>
              <a:srgbClr val="3389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025250" y="3802156"/>
            <a:ext cx="4961480" cy="5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180975" indent="-952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kumimoji="0" lang="ko-KR" altLang="en-US" sz="1600" i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지역주민 </a:t>
            </a: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누구나 체육서비스를 저렴한 가격에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자유롭게 누리고 지역선수를 육성하는 </a:t>
            </a:r>
            <a:r>
              <a:rPr kumimoji="0" lang="ko-KR" altLang="en-US" sz="1600" i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 </a:t>
            </a:r>
            <a:r>
              <a:rPr kumimoji="0" lang="ko-KR" altLang="en-US" sz="1600" i="1" u="sng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975650" y="3651706"/>
            <a:ext cx="129606" cy="984530"/>
          </a:xfrm>
          <a:prstGeom prst="roundRect">
            <a:avLst>
              <a:gd name="adj" fmla="val 0"/>
            </a:avLst>
          </a:prstGeom>
          <a:solidFill>
            <a:srgbClr val="3389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ea typeface="가는각진제목체"/>
              <a:cs typeface="가는각진제목체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793470" y="3757253"/>
            <a:ext cx="12525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공공</a:t>
            </a:r>
            <a: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endParaRPr lang="ko-KR" altLang="en-US" sz="22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806758" y="4927389"/>
            <a:ext cx="6482108" cy="984530"/>
          </a:xfrm>
          <a:prstGeom prst="roundRect">
            <a:avLst>
              <a:gd name="adj" fmla="val 1039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806757" y="4927389"/>
            <a:ext cx="1242690" cy="984530"/>
            <a:chOff x="449" y="2117"/>
            <a:chExt cx="302" cy="914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449" y="2117"/>
              <a:ext cx="181" cy="914"/>
            </a:xfrm>
            <a:prstGeom prst="roundRect">
              <a:avLst>
                <a:gd name="adj" fmla="val 19637"/>
              </a:avLst>
            </a:prstGeom>
            <a:solidFill>
              <a:srgbClr val="E293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538" y="2117"/>
              <a:ext cx="213" cy="914"/>
            </a:xfrm>
            <a:prstGeom prst="roundRect">
              <a:avLst>
                <a:gd name="adj" fmla="val 0"/>
              </a:avLst>
            </a:prstGeom>
            <a:solidFill>
              <a:srgbClr val="E293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  <a:ea typeface="가는각진제목체"/>
                <a:cs typeface="가는각진제목체"/>
              </a:endParaRP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025250" y="5122517"/>
            <a:ext cx="4961480" cy="5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180975" indent="-952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kumimoji="0" lang="ko-KR" altLang="en-US" sz="1600" i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회원의 회비 및 지역의 지원과 함께 회원의 자원봉사 참여를 통해 운영되는 </a:t>
            </a:r>
            <a:r>
              <a:rPr kumimoji="0" lang="ko-KR" altLang="en-US" sz="1600" i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자립 클럽</a:t>
            </a:r>
            <a:endParaRPr kumimoji="0" lang="ko-KR" altLang="en-US" sz="1600" i="1" u="sng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975650" y="4927389"/>
            <a:ext cx="129606" cy="984530"/>
          </a:xfrm>
          <a:prstGeom prst="roundRect">
            <a:avLst>
              <a:gd name="adj" fmla="val 0"/>
            </a:avLst>
          </a:prstGeom>
          <a:solidFill>
            <a:srgbClr val="E293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  <a:ea typeface="가는각진제목체"/>
              <a:cs typeface="가는각진제목체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93470" y="5032936"/>
            <a:ext cx="12525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가는각진제목체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자립</a:t>
            </a:r>
            <a: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endParaRPr lang="ko-KR" altLang="en-US" sz="22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" name="그림 2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56" y="3652431"/>
            <a:ext cx="1565325" cy="979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8" descr="http://postfiles13.naver.net/20110805_12/gulbikr_1312535965360Hk46X_JPEG/101110_img04.jpg?type=w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174" b="14743"/>
          <a:stretch/>
        </p:blipFill>
        <p:spPr bwMode="auto">
          <a:xfrm>
            <a:off x="7445643" y="2420888"/>
            <a:ext cx="1555750" cy="98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" name="그림 2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14" y="4905164"/>
            <a:ext cx="1519336" cy="98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31" name="Rectangle 26"/>
          <p:cNvSpPr>
            <a:spLocks noChangeArrowheads="1"/>
          </p:cNvSpPr>
          <p:nvPr/>
        </p:nvSpPr>
        <p:spPr bwMode="gray">
          <a:xfrm>
            <a:off x="520210" y="1345119"/>
            <a:ext cx="8641900" cy="705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300"/>
              </a:spcAft>
            </a:pP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공공스포츠클럽은 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공공체육시설을 거점으로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참여자가 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중심이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되고 </a:t>
            </a:r>
            <a: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200" i="1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다종목</a:t>
            </a:r>
            <a:r>
              <a:rPr lang="en-US" altLang="ko-KR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200" i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ko-KR" altLang="en-US" sz="2200" i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프로그램과 전문지도자가 </a:t>
            </a:r>
            <a:r>
              <a:rPr lang="ko-KR" altLang="en-US" sz="22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제공되는 비영리사단법인</a:t>
            </a:r>
          </a:p>
        </p:txBody>
      </p:sp>
    </p:spTree>
    <p:extLst>
      <p:ext uri="{BB962C8B-B14F-4D97-AF65-F5344CB8AC3E}">
        <p14:creationId xmlns="" xmlns:p14="http://schemas.microsoft.com/office/powerpoint/2010/main" val="86412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/>
          <p:nvPr/>
        </p:nvSpPr>
        <p:spPr bwMode="auto">
          <a:xfrm flipV="1">
            <a:off x="562304" y="1302593"/>
            <a:ext cx="3600000" cy="4571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latinLnBrk="0"/>
            <a:endParaRPr lang="nl-BE" sz="1500" kern="0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222550" y="666144"/>
            <a:ext cx="214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0" kern="0" cap="all" spc="1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CONTENTS</a:t>
            </a:r>
            <a:endParaRPr kumimoji="0" lang="en-US" altLang="ko-KR" sz="2800" b="0" kern="0" cap="all" spc="1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1540" y="1727419"/>
            <a:ext cx="8767849" cy="4268469"/>
            <a:chOff x="571540" y="1584844"/>
            <a:chExt cx="8767849" cy="3940795"/>
          </a:xfrm>
        </p:grpSpPr>
        <p:sp>
          <p:nvSpPr>
            <p:cNvPr id="30" name="Rectangle 4"/>
            <p:cNvSpPr/>
            <p:nvPr/>
          </p:nvSpPr>
          <p:spPr bwMode="auto">
            <a:xfrm>
              <a:off x="3927636" y="1584844"/>
              <a:ext cx="5411753" cy="612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31" name="Rectangle 4"/>
            <p:cNvSpPr/>
            <p:nvPr/>
          </p:nvSpPr>
          <p:spPr bwMode="auto">
            <a:xfrm>
              <a:off x="571540" y="1584844"/>
              <a:ext cx="3600000" cy="6121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     스포츠클럽의 </a:t>
              </a:r>
              <a:r>
                <a:rPr kumimoji="0" lang="ko-KR" altLang="en-US" sz="1800" kern="0" spc="-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이해 </a:t>
              </a:r>
              <a:endParaRPr kumimoji="0" lang="en-US" altLang="ko-KR" sz="1800" kern="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571540" y="1584844"/>
              <a:ext cx="360000" cy="612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white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Ⅰ</a:t>
              </a:r>
              <a:endParaRPr lang="ko-KR" altLang="en-US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93399" y="1677821"/>
              <a:ext cx="4782969" cy="42622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한국 스포츠클럽의 발전과정을 돌아보고 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스포츠클럽의 정체성에 대한 공감대 형성</a:t>
              </a:r>
              <a:endParaRPr kumimoji="0" lang="en-US" altLang="ko-KR" sz="12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Rectangle 4"/>
            <p:cNvSpPr/>
            <p:nvPr/>
          </p:nvSpPr>
          <p:spPr bwMode="auto">
            <a:xfrm>
              <a:off x="3927636" y="2911416"/>
              <a:ext cx="5411753" cy="612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35" name="Rectangle 4"/>
            <p:cNvSpPr/>
            <p:nvPr/>
          </p:nvSpPr>
          <p:spPr bwMode="auto">
            <a:xfrm>
              <a:off x="571540" y="2911416"/>
              <a:ext cx="3600000" cy="6121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     클럽 </a:t>
              </a:r>
              <a:r>
                <a:rPr kumimoji="0" lang="ko-KR" altLang="en-US" sz="1800" kern="0" spc="-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시스템 </a:t>
              </a: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구축</a:t>
              </a:r>
              <a:endParaRPr kumimoji="0" lang="en-US" altLang="ko-KR" sz="1800" kern="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571540" y="2911416"/>
              <a:ext cx="360000" cy="612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white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Ⅲ</a:t>
              </a:r>
              <a:endParaRPr lang="ko-KR" altLang="en-US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93399" y="3004394"/>
              <a:ext cx="4782969" cy="42622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스포츠클럽의 기본 시스템인 시설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매니저 및 지도자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회원의 확보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또는 구축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과정 이해</a:t>
              </a:r>
              <a:endParaRPr kumimoji="0" lang="en-US" altLang="ko-KR" sz="12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Rectangle 4"/>
            <p:cNvSpPr/>
            <p:nvPr/>
          </p:nvSpPr>
          <p:spPr bwMode="auto">
            <a:xfrm>
              <a:off x="3927636" y="3574703"/>
              <a:ext cx="5411753" cy="612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39" name="Rectangle 4"/>
            <p:cNvSpPr/>
            <p:nvPr/>
          </p:nvSpPr>
          <p:spPr bwMode="auto">
            <a:xfrm>
              <a:off x="571540" y="3574703"/>
              <a:ext cx="3600000" cy="6121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   종목 및 프로그램 운영</a:t>
              </a:r>
              <a:endParaRPr kumimoji="0" lang="en-US" altLang="ko-KR" sz="1800" kern="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571540" y="3574703"/>
              <a:ext cx="360000" cy="612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white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Ⅳ</a:t>
              </a:r>
              <a:endParaRPr lang="ko-KR" altLang="en-US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93399" y="3638583"/>
              <a:ext cx="4782969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프로그램의 운영 방향을 바탕으로 프로그램 유형과 운영 기준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대회 및 리그 개최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외부 연계 등의 방안 이해 </a:t>
              </a:r>
              <a:endParaRPr kumimoji="0" lang="en-US" altLang="ko-KR" sz="12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Rectangle 4"/>
            <p:cNvSpPr/>
            <p:nvPr/>
          </p:nvSpPr>
          <p:spPr bwMode="auto">
            <a:xfrm>
              <a:off x="3927636" y="4237990"/>
              <a:ext cx="5411753" cy="612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43" name="Rectangle 4"/>
            <p:cNvSpPr/>
            <p:nvPr/>
          </p:nvSpPr>
          <p:spPr bwMode="auto">
            <a:xfrm>
              <a:off x="571540" y="4237990"/>
              <a:ext cx="3600000" cy="6121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     커뮤니티 활동</a:t>
              </a:r>
              <a:endParaRPr kumimoji="0" lang="en-US" altLang="ko-KR" sz="1800" kern="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571540" y="4237990"/>
              <a:ext cx="360000" cy="612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white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Ⅴ</a:t>
              </a:r>
              <a:endParaRPr lang="ko-KR" altLang="en-US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93399" y="4301871"/>
              <a:ext cx="4782969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자치 활동을 중심으로 회원 및 주민 참여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소외계층 참여 등의 커뮤니티 활동 이해</a:t>
              </a:r>
              <a:endParaRPr kumimoji="0" lang="en-US" altLang="ko-KR" sz="12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Rectangle 4"/>
            <p:cNvSpPr/>
            <p:nvPr/>
          </p:nvSpPr>
          <p:spPr bwMode="auto">
            <a:xfrm>
              <a:off x="3927636" y="2248131"/>
              <a:ext cx="5411753" cy="612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47" name="Rectangle 4"/>
            <p:cNvSpPr/>
            <p:nvPr/>
          </p:nvSpPr>
          <p:spPr bwMode="auto">
            <a:xfrm>
              <a:off x="571540" y="2248131"/>
              <a:ext cx="3600000" cy="6121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     스포츠클럽 설립</a:t>
              </a:r>
              <a:endParaRPr kumimoji="0" lang="en-US" altLang="ko-KR" sz="1800" kern="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571540" y="2248131"/>
              <a:ext cx="360000" cy="612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 smtClean="0">
                  <a:solidFill>
                    <a:prstClr val="white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Ⅱ</a:t>
              </a:r>
              <a:endParaRPr lang="ko-KR" altLang="en-US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93399" y="2341107"/>
              <a:ext cx="4782969" cy="42622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해당 지역사회에 스포츠클럽을 설립하는 과정과 운영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조직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등의 기본 요건에 대한 이해</a:t>
              </a:r>
              <a:endParaRPr kumimoji="0" lang="en-US" altLang="ko-KR" sz="12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4" name="Rectangle 4"/>
            <p:cNvSpPr/>
            <p:nvPr/>
          </p:nvSpPr>
          <p:spPr bwMode="auto">
            <a:xfrm>
              <a:off x="3927636" y="4913458"/>
              <a:ext cx="5411753" cy="612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55" name="Rectangle 4"/>
            <p:cNvSpPr/>
            <p:nvPr/>
          </p:nvSpPr>
          <p:spPr bwMode="auto">
            <a:xfrm>
              <a:off x="571540" y="4913458"/>
              <a:ext cx="3600000" cy="6121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2018 </a:t>
              </a:r>
              <a:r>
                <a:rPr kumimoji="0" lang="ko-KR" altLang="en-US" sz="1800" kern="0" spc="-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맑은 고딕"/>
                </a:rPr>
                <a:t>경영컨설팅</a:t>
              </a:r>
              <a:endParaRPr kumimoji="0" lang="en-US" altLang="ko-KR" sz="1800" kern="0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/>
              </a:endParaRPr>
            </a:p>
          </p:txBody>
        </p:sp>
        <p:sp>
          <p:nvSpPr>
            <p:cNvPr id="56" name="직사각형 55"/>
            <p:cNvSpPr/>
            <p:nvPr/>
          </p:nvSpPr>
          <p:spPr bwMode="auto">
            <a:xfrm>
              <a:off x="571540" y="4913458"/>
              <a:ext cx="360000" cy="612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white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Ⅵ</a:t>
              </a:r>
              <a:endParaRPr lang="ko-KR" altLang="en-US" sz="2400" spc="-100" dirty="0">
                <a:solidFill>
                  <a:prstClr val="white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93399" y="5080303"/>
              <a:ext cx="4782969" cy="25573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신규 스포츠클럽 경영컨설팅 내용 및 유의사항</a:t>
              </a:r>
              <a:endParaRPr kumimoji="0" lang="en-US" altLang="ko-KR" sz="12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78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개요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발전단계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Rectangle 52"/>
          <p:cNvSpPr>
            <a:spLocks noChangeArrowheads="1"/>
          </p:cNvSpPr>
          <p:nvPr/>
        </p:nvSpPr>
        <p:spPr bwMode="gray">
          <a:xfrm>
            <a:off x="641311" y="1357702"/>
            <a:ext cx="8640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사업은 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사업 도입 이후 지속적인 사업 개선을 통해 안착화 된 만큼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이와 같은 기반 아래 스포츠클럽만의 차별화된 성과를 창출하며 확산시켜 나가야 할 단계임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93925" y="2108439"/>
            <a:ext cx="8532017" cy="3453264"/>
            <a:chOff x="596516" y="2204864"/>
            <a:chExt cx="8532017" cy="3453264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7423044" y="3179892"/>
              <a:ext cx="1665806" cy="24782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939644" y="2225500"/>
              <a:ext cx="7038544" cy="703263"/>
              <a:chOff x="2540250" y="1393589"/>
              <a:chExt cx="8981207" cy="703263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2540250" y="1393589"/>
                <a:ext cx="1820689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 도입 및 기반구축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(2013</a:t>
                </a: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noProof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890938" y="1393589"/>
                <a:ext cx="1820689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사업기반 구축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(2014</a:t>
                </a: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7202206" y="1393589"/>
                <a:ext cx="1927272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 안착화 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(2015~2016</a:t>
                </a:r>
                <a:r>
                  <a:rPr kumimoji="0" lang="ko-KR" altLang="en-US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kumimoji="0" lang="en-US" altLang="ko-KR" kern="0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/>
            </p:nvSpPr>
            <p:spPr bwMode="blackWhite">
              <a:xfrm rot="16200000">
                <a:off x="4397480" y="1618929"/>
                <a:ext cx="499260" cy="289090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lIns="88968" tIns="44485" rIns="88968" bIns="44485" anchor="ctr"/>
              <a:lstStyle/>
              <a:p>
                <a:pPr algn="ctr" defTabSz="9017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CA" altLang="ko-KR" b="0" kern="0" spc="-1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AutoShape 14"/>
              <p:cNvSpPr>
                <a:spLocks noChangeArrowheads="1"/>
              </p:cNvSpPr>
              <p:nvPr/>
            </p:nvSpPr>
            <p:spPr bwMode="blackWhite">
              <a:xfrm rot="16200000">
                <a:off x="6705828" y="1618929"/>
                <a:ext cx="499260" cy="289090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lIns="88968" tIns="44485" rIns="88968" bIns="44485" anchor="ctr"/>
              <a:lstStyle/>
              <a:p>
                <a:pPr algn="ctr" defTabSz="901700" fontAlgn="auto" latinLnBrk="0">
                  <a:spcBef>
                    <a:spcPts val="0"/>
                  </a:spcBef>
                  <a:spcAft>
                    <a:spcPts val="0"/>
                  </a:spcAft>
                </a:pPr>
                <a:endParaRPr kumimoji="0" lang="en-CA" altLang="ko-KR" b="0" kern="0" spc="-1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9594184" y="1393589"/>
                <a:ext cx="1927273" cy="703263"/>
              </a:xfrm>
              <a:prstGeom prst="rect">
                <a:avLst/>
              </a:prstGeom>
              <a:solidFill>
                <a:srgbClr val="B2C1DB">
                  <a:lumMod val="50000"/>
                </a:srgbClr>
              </a:solidFill>
              <a:ln w="3810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</a:pP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사업 확산 및 성과 창출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</a:b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(2017</a:t>
                </a:r>
                <a:r>
                  <a:rPr kumimoji="0" lang="ko-KR" altLang="en-US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년 이후</a:t>
                </a:r>
                <a:r>
                  <a:rPr kumimoji="0" lang="en-US" altLang="ko-KR" kern="0" spc="-100" noProof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kern="0" spc="-100" noProof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blackWhite">
              <a:xfrm rot="16200000">
                <a:off x="9119973" y="1618930"/>
                <a:ext cx="499260" cy="289090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lIns="88968" tIns="44485" rIns="88968" bIns="44485" anchor="ctr"/>
              <a:lstStyle/>
              <a:p>
                <a:pPr algn="ctr" defTabSz="901700" fontAlgn="auto" latinLnBrk="0">
                  <a:spcBef>
                    <a:spcPts val="0"/>
                  </a:spcBef>
                  <a:spcAft>
                    <a:spcPts val="0"/>
                  </a:spcAft>
                </a:pPr>
                <a:endParaRPr kumimoji="0" lang="en-CA" altLang="ko-KR" b="0" kern="0" spc="-1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" name="한쪽 모서리가 잘린 사각형 9"/>
            <p:cNvSpPr/>
            <p:nvPr/>
          </p:nvSpPr>
          <p:spPr bwMode="auto">
            <a:xfrm>
              <a:off x="596516" y="2204864"/>
              <a:ext cx="1130911" cy="720725"/>
            </a:xfrm>
            <a:prstGeom prst="snip1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ko-KR" altLang="en-US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추진 단계</a:t>
              </a:r>
              <a:endParaRPr lang="ko-KR" altLang="en-US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1171167" y="3072351"/>
              <a:ext cx="795736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 lIns="44605" tIns="44605" rIns="44605" bIns="44605" anchor="ctr" anchorCtr="1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784622" y="4681816"/>
              <a:ext cx="658800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44605" tIns="44605" rIns="44605" bIns="44605" anchor="ctr" anchorCtr="1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786001" y="4778654"/>
              <a:ext cx="752304" cy="860424"/>
            </a:xfrm>
            <a:prstGeom prst="roundRect">
              <a:avLst>
                <a:gd name="adj" fmla="val 6741"/>
              </a:avLst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한계</a:t>
              </a:r>
              <a:r>
                <a:rPr kumimoji="0" lang="en-US" altLang="ko-KR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gray">
            <a:xfrm>
              <a:off x="1877696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</a:t>
              </a:r>
              <a:endParaRPr lang="en-US" altLang="ko-KR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gray">
            <a:xfrm>
              <a:off x="3740385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18</a:t>
              </a:r>
              <a:r>
                <a:rPr lang="ko-KR" altLang="en-US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</a:t>
              </a:r>
              <a:endParaRPr lang="en-US" altLang="ko-KR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5603833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37</a:t>
              </a:r>
              <a:r>
                <a:rPr lang="ko-KR" altLang="en-US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</a:t>
              </a:r>
              <a:endParaRPr lang="en-US" altLang="ko-KR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gray">
            <a:xfrm>
              <a:off x="7452706" y="3179892"/>
              <a:ext cx="1595468" cy="35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/>
            <a:lstStyle/>
            <a:p>
              <a:pPr marL="3175" algn="ctr"/>
              <a:r>
                <a:rPr lang="en-US" altLang="ko-KR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63</a:t>
              </a:r>
              <a:r>
                <a:rPr lang="ko-KR" altLang="en-US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 </a:t>
              </a:r>
              <a:r>
                <a:rPr lang="en-US" altLang="ko-KR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 a</a:t>
              </a:r>
              <a:endParaRPr lang="en-US" altLang="ko-KR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gray">
            <a:xfrm>
              <a:off x="1810595" y="4778666"/>
              <a:ext cx="1729671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회원 기준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자립기준 등 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세부 운영기준 부재</a:t>
              </a:r>
              <a:endPara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클럽 운영 성과측정 지표 부재</a:t>
              </a:r>
              <a:endPara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gray">
            <a:xfrm>
              <a:off x="3673284" y="4778666"/>
              <a:ext cx="1729671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지역 규모에 따른 클럽 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구분 및 지원 차등 미흡</a:t>
              </a:r>
              <a:endPara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클럽 관리 및 부진 클럽 관리방안 부재</a:t>
              </a:r>
              <a:endPara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gray">
            <a:xfrm>
              <a:off x="5536732" y="4778666"/>
              <a:ext cx="1729671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스포츠클럽만의 구별된 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차별성 부족</a:t>
              </a:r>
              <a:endPara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지역 단위 클럽 관리</a:t>
              </a:r>
              <a:r>
                <a:rPr lang="en-US" altLang="ko-KR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지원방안 미흡</a:t>
              </a:r>
              <a:endPara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gray">
            <a:xfrm>
              <a:off x="5465567" y="3583072"/>
              <a:ext cx="1872000" cy="105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클럽의 안정적인 운영 기반 마련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부진클럽 선정 및 지원 중단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거점스포츠클럽 모델 도입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신규클럽 공모조건 강화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gray">
            <a:xfrm>
              <a:off x="7398450" y="3510789"/>
              <a:ext cx="1686566" cy="193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90000" anchor="ctr"/>
            <a:lstStyle/>
            <a:p>
              <a:pPr marL="171450" indent="-171450" algn="ctr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스포츠클럽은 어떤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방향으로 차별화된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성과를 창출해야 하는가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</a:p>
            <a:p>
              <a:pPr marL="171450" indent="-171450" algn="ctr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스포츠클럽을 어떻게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확산하고 관리해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나갈  것인가</a:t>
              </a:r>
              <a:endParaRPr lang="en-US" altLang="ko-KR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algn="ctr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endParaRPr lang="en-US" altLang="ko-KR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gray">
            <a:xfrm>
              <a:off x="1739430" y="3602308"/>
              <a:ext cx="1872000" cy="97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종합형스포츠클럽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현 스포츠클럽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사업 도입 및 초기 운영모델 수립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클럽 선정 기준 수립 및  총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개 신규 클럽 선정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gray">
            <a:xfrm>
              <a:off x="3602119" y="3602308"/>
              <a:ext cx="1872000" cy="97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클럽 운영 세부 기준 마련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정회원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준회원 구분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시설확보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지도자 기준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시설 활용도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회원 수 등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개 핵심성과지표 마련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1182538" y="3072349"/>
              <a:ext cx="0" cy="154800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 lIns="44605" tIns="44605" rIns="44605" bIns="44605" anchor="ctr" anchorCtr="1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pc="-10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786001" y="3177348"/>
              <a:ext cx="752304" cy="386860"/>
            </a:xfrm>
            <a:prstGeom prst="roundRect">
              <a:avLst>
                <a:gd name="adj" fmla="val 6741"/>
              </a:avLst>
            </a:prstGeom>
            <a:solidFill>
              <a:schemeClr val="bg1"/>
            </a:solidFill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 수</a:t>
              </a:r>
              <a:endParaRPr kumimoji="0" lang="ko-KR" altLang="en-US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786001" y="3656137"/>
              <a:ext cx="752304" cy="834227"/>
            </a:xfrm>
            <a:prstGeom prst="roundRect">
              <a:avLst>
                <a:gd name="adj" fmla="val 6741"/>
              </a:avLst>
            </a:prstGeom>
            <a:solidFill>
              <a:schemeClr val="bg1"/>
            </a:solidFill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주요</a:t>
              </a:r>
              <a:r>
                <a:rPr kumimoji="0" lang="en-US" altLang="ko-KR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kern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  <a:endParaRPr kumimoji="0" lang="ko-KR" altLang="en-US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5" name="직사각형 34"/>
          <p:cNvSpPr/>
          <p:nvPr/>
        </p:nvSpPr>
        <p:spPr bwMode="auto">
          <a:xfrm>
            <a:off x="497119" y="1268413"/>
            <a:ext cx="8928844" cy="510489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4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개요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현황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497119" y="1268413"/>
            <a:ext cx="8928844" cy="510489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650224" y="1378758"/>
            <a:ext cx="8640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지역 체육시설을 거점으로 다세대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 회원에게 프로그램과 전문 지도자를 제공하는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개방형 비영리 클럽으로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현재까지 총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63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개소가 선정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운영되고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86812" y="2089538"/>
            <a:ext cx="7589877" cy="464726"/>
            <a:chOff x="1077899" y="2353830"/>
            <a:chExt cx="7589877" cy="464726"/>
          </a:xfrm>
        </p:grpSpPr>
        <p:sp>
          <p:nvSpPr>
            <p:cNvPr id="9" name="직사각형 30"/>
            <p:cNvSpPr>
              <a:spLocks noChangeArrowheads="1"/>
            </p:cNvSpPr>
            <p:nvPr/>
          </p:nvSpPr>
          <p:spPr bwMode="auto">
            <a:xfrm>
              <a:off x="1077899" y="2353993"/>
              <a:ext cx="580770" cy="464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목적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1692332" y="2353830"/>
              <a:ext cx="6975444" cy="46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다양한 연령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·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계층의 지역주민이 원하는 종목을 저렴한 비용으로 즐길 수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있는 체육시설 중심의 선진형 공공클럽 육성</a:t>
              </a:r>
            </a:p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학교스포츠클럽과의 연계를 통한 청소년 건강증진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우수선수 발굴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등 생활체육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-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엘리트체육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-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학교체육의 연계발전 도모</a:t>
              </a:r>
            </a:p>
          </p:txBody>
        </p:sp>
      </p:grpSp>
      <p:cxnSp>
        <p:nvCxnSpPr>
          <p:cNvPr id="11" name="직선 연결선 10"/>
          <p:cNvCxnSpPr/>
          <p:nvPr/>
        </p:nvCxnSpPr>
        <p:spPr bwMode="auto">
          <a:xfrm>
            <a:off x="1032823" y="2637672"/>
            <a:ext cx="7668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그룹 11"/>
          <p:cNvGrpSpPr/>
          <p:nvPr/>
        </p:nvGrpSpPr>
        <p:grpSpPr>
          <a:xfrm>
            <a:off x="1086812" y="2721079"/>
            <a:ext cx="7589877" cy="634004"/>
            <a:chOff x="1077899" y="3000372"/>
            <a:chExt cx="7589877" cy="634004"/>
          </a:xfrm>
        </p:grpSpPr>
        <p:sp>
          <p:nvSpPr>
            <p:cNvPr id="13" name="직사각형 30"/>
            <p:cNvSpPr>
              <a:spLocks noChangeArrowheads="1"/>
            </p:cNvSpPr>
            <p:nvPr/>
          </p:nvSpPr>
          <p:spPr bwMode="auto">
            <a:xfrm>
              <a:off x="1077899" y="3000574"/>
              <a:ext cx="580770" cy="633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지원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현황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1692331" y="3000372"/>
              <a:ext cx="6975445" cy="63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사업 시작 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2013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년</a:t>
              </a:r>
              <a:endParaRPr kumimoji="0" lang="en-US" altLang="ko-KR" sz="1100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지원 내역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: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스포츠클럽 법인설립 비용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스포츠클럽운영에 필요한 지도자 인건비 및 운영비 지원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                (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거점스포츠클럽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연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8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억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대도시형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연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3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억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중소도시형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: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연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억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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최대 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3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년 지원</a:t>
              </a:r>
              <a:r>
                <a:rPr kumimoji="0" lang="en-US" altLang="ko-KR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endParaRPr kumimoji="0" lang="ko-KR" altLang="en-US" sz="110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 bwMode="auto">
          <a:xfrm>
            <a:off x="1032823" y="3438490"/>
            <a:ext cx="7668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그룹 15"/>
          <p:cNvGrpSpPr/>
          <p:nvPr/>
        </p:nvGrpSpPr>
        <p:grpSpPr>
          <a:xfrm>
            <a:off x="1079972" y="3521898"/>
            <a:ext cx="7556215" cy="1071570"/>
            <a:chOff x="1071059" y="3929066"/>
            <a:chExt cx="7556215" cy="1071570"/>
          </a:xfrm>
        </p:grpSpPr>
        <p:sp>
          <p:nvSpPr>
            <p:cNvPr id="17" name="직사각형 30"/>
            <p:cNvSpPr>
              <a:spLocks noChangeArrowheads="1"/>
            </p:cNvSpPr>
            <p:nvPr/>
          </p:nvSpPr>
          <p:spPr bwMode="auto">
            <a:xfrm>
              <a:off x="1071059" y="3929066"/>
              <a:ext cx="580770" cy="107157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운영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현황 및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목표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Rectangle 76"/>
            <p:cNvSpPr>
              <a:spLocks noChangeArrowheads="1"/>
            </p:cNvSpPr>
            <p:nvPr/>
          </p:nvSpPr>
          <p:spPr bwMode="auto">
            <a:xfrm>
              <a:off x="1651829" y="4281137"/>
              <a:ext cx="6975445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0" bIns="45712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7800" indent="-177800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전국 시군구당 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1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개소 설치 목적으로 </a:t>
              </a:r>
              <a:r>
                <a:rPr kumimoji="0" lang="en-US" altLang="ko-KR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2022</a:t>
              </a:r>
              <a:r>
                <a:rPr kumimoji="0" lang="ko-KR" altLang="en-US" sz="1100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년까지 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최종 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229</a:t>
              </a:r>
              <a:r>
                <a:rPr kumimoji="0" lang="ko-KR" altLang="en-US" sz="11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개의 스포츠클럽 신설</a:t>
              </a:r>
            </a:p>
          </p:txBody>
        </p:sp>
      </p:grpSp>
      <p:sp>
        <p:nvSpPr>
          <p:cNvPr id="19" name="대각선 방향의 모서리가 잘린 사각형 18"/>
          <p:cNvSpPr/>
          <p:nvPr/>
        </p:nvSpPr>
        <p:spPr bwMode="auto">
          <a:xfrm>
            <a:off x="713762" y="4846393"/>
            <a:ext cx="1319191" cy="1038266"/>
          </a:xfrm>
          <a:prstGeom prst="snip2DiagRect">
            <a:avLst>
              <a:gd name="adj1" fmla="val 0"/>
              <a:gd name="adj2" fmla="val 11802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2018</a:t>
            </a:r>
            <a:r>
              <a:rPr lang="ko-KR" altLang="en-US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선정 현황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(63</a:t>
            </a:r>
            <a:r>
              <a:rPr lang="ko-KR" altLang="en-US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개소</a:t>
            </a:r>
            <a:r>
              <a:rPr lang="en-US" altLang="ko-KR" sz="130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300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/>
          </p:nvPr>
        </p:nvGraphicFramePr>
        <p:xfrm>
          <a:off x="2233308" y="4855057"/>
          <a:ext cx="6976756" cy="1029601"/>
        </p:xfrm>
        <a:graphic>
          <a:graphicData uri="http://schemas.openxmlformats.org/drawingml/2006/table">
            <a:tbl>
              <a:tblPr/>
              <a:tblGrid>
                <a:gridCol w="1912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725"/>
                <a:gridCol w="431288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18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개소수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운영현황</a:t>
                      </a:r>
                      <a:endParaRPr lang="ko-KR" altLang="en-US" sz="10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거점스포츠클럽</a:t>
                      </a:r>
                      <a:endParaRPr lang="ko-KR" altLang="en-US" sz="1100" b="1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1100" b="1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광주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전북남원</a:t>
                      </a:r>
                      <a:endParaRPr lang="en-US" sz="1200" b="0" spc="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지역스포츠클럽</a:t>
                      </a:r>
                      <a:endParaRPr lang="ko-KR" altLang="en-US" sz="1100" b="1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lang="ko-KR" altLang="en-US" sz="1100" b="1" spc="-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1100" b="1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서울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(9),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대구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인천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광주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대전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울산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(1)</a:t>
                      </a:r>
                      <a:b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강원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충북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충남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전북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전남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(9),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경북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경남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(4), </a:t>
                      </a:r>
                      <a:r>
                        <a:rPr lang="ko-KR" altLang="en-US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제주</a:t>
                      </a:r>
                      <a:r>
                        <a:rPr lang="en-US" altLang="ko-KR" sz="12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(1)</a:t>
                      </a:r>
                      <a:endParaRPr lang="en-US" sz="1200" b="0" spc="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715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개요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통합체육회시대의 공공스포츠클럽 중요성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488206" y="1268413"/>
            <a:ext cx="8928844" cy="510489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704850" y="1388066"/>
            <a:ext cx="8496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algn="ctr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대한체육회와 국민생활체육회가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통합된 현 시스템 하에서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스포츠클럽은 엘리트체육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생활체육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학교체육의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연결점이며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,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지역사회 기반의 선진 체육 시스템 구축의 구심점 역할을 수행해야 함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952472" y="2833569"/>
            <a:ext cx="2305050" cy="2466987"/>
            <a:chOff x="952472" y="2823692"/>
            <a:chExt cx="2305050" cy="24669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472" y="2823692"/>
              <a:ext cx="230505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2"/>
            <p:cNvSpPr>
              <a:spLocks noChangeArrowheads="1"/>
            </p:cNvSpPr>
            <p:nvPr/>
          </p:nvSpPr>
          <p:spPr bwMode="gray">
            <a:xfrm>
              <a:off x="952472" y="3685705"/>
              <a:ext cx="230505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90000" anchor="ctr">
              <a:spAutoFit/>
            </a:bodyPr>
            <a:lstStyle/>
            <a:p>
              <a:pPr indent="3175" algn="ctr">
                <a:spcAft>
                  <a:spcPts val="300"/>
                </a:spcAft>
              </a:pP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국민생활체육회 </a:t>
              </a:r>
              <a:r>
                <a:rPr lang="en-US" altLang="ko-KR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+ </a:t>
              </a:r>
              <a:r>
                <a:rPr lang="ko-KR" altLang="en-US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대한체육회</a:t>
              </a:r>
              <a:endParaRPr lang="en-US" altLang="ko-KR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indent="3175" algn="ctr">
                <a:spcAft>
                  <a:spcPts val="300"/>
                </a:spcAft>
              </a:pPr>
              <a:r>
                <a:rPr lang="en-US" altLang="ko-KR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통합</a:t>
              </a:r>
              <a:r>
                <a:rPr lang="en-US" altLang="ko-KR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300" i="1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대한체육회 출범</a:t>
              </a:r>
              <a:endParaRPr lang="en-US" altLang="ko-KR" sz="13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gray">
            <a:xfrm>
              <a:off x="952472" y="4275016"/>
              <a:ext cx="230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72000" anchor="ctr">
              <a:spAutoFit/>
            </a:bodyPr>
            <a:lstStyle/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2016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월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이원화 되었던 체육 시스템 통합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생활체육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전문체육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학교체육이 선순환하는 선진 스포츠 시스템 구축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5725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스포츠 선진국을 향한 기반 마련 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 bwMode="auto">
            <a:xfrm>
              <a:off x="952472" y="4231809"/>
              <a:ext cx="23040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Freeform 4"/>
          <p:cNvSpPr>
            <a:spLocks/>
          </p:cNvSpPr>
          <p:nvPr/>
        </p:nvSpPr>
        <p:spPr bwMode="auto">
          <a:xfrm rot="5400000">
            <a:off x="2177440" y="3923062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949700" y="2260712"/>
            <a:ext cx="5118099" cy="3599626"/>
            <a:chOff x="3949700" y="2357430"/>
            <a:chExt cx="5118099" cy="3599626"/>
          </a:xfrm>
        </p:grpSpPr>
        <p:sp>
          <p:nvSpPr>
            <p:cNvPr id="15" name="직사각형 14"/>
            <p:cNvSpPr/>
            <p:nvPr/>
          </p:nvSpPr>
          <p:spPr>
            <a:xfrm>
              <a:off x="4199348" y="2357430"/>
              <a:ext cx="449605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통합 시스템 하의 스포츠클럽의 역할</a:t>
              </a:r>
              <a:endParaRPr lang="ko-KR" altLang="en-US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 bwMode="auto">
            <a:xfrm>
              <a:off x="3949700" y="2658925"/>
              <a:ext cx="499535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모서리가 둥근 직사각형 16"/>
            <p:cNvSpPr/>
            <p:nvPr/>
          </p:nvSpPr>
          <p:spPr bwMode="auto">
            <a:xfrm>
              <a:off x="4151511" y="2777799"/>
              <a:ext cx="4625386" cy="1368000"/>
            </a:xfrm>
            <a:prstGeom prst="roundRect">
              <a:avLst>
                <a:gd name="adj" fmla="val 3771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303986" y="3152727"/>
              <a:ext cx="4334114" cy="910188"/>
              <a:chOff x="4632979" y="2803520"/>
              <a:chExt cx="4034797" cy="928787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gray">
              <a:xfrm>
                <a:off x="6114593" y="2803520"/>
                <a:ext cx="107157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anchor="ctr"/>
              <a:lstStyle/>
              <a:p>
                <a:pPr algn="ctr" defTabSz="939800" eaLnBrk="0" hangingPunct="0">
                  <a:lnSpc>
                    <a:spcPct val="120000"/>
                  </a:lnSpc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</a:rPr>
                  <a:t>스포츠클럽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4632979" y="2875520"/>
                <a:ext cx="972000" cy="288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indent="-88900" algn="ctr" defTabSz="839788">
                  <a:lnSpc>
                    <a:spcPct val="90000"/>
                  </a:lnSpc>
                  <a:tabLst>
                    <a:tab pos="271463" algn="l"/>
                  </a:tabLst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  <a:sym typeface="Wingdings" pitchFamily="2" charset="2"/>
                  </a:rPr>
                  <a:t>엘리트 체육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7695776" y="2875520"/>
                <a:ext cx="972000" cy="288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indent="-88900" algn="ctr" defTabSz="839788">
                  <a:lnSpc>
                    <a:spcPct val="90000"/>
                  </a:lnSpc>
                  <a:tabLst>
                    <a:tab pos="271463" algn="l"/>
                  </a:tabLst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  <a:sym typeface="Wingdings" pitchFamily="2" charset="2"/>
                  </a:rPr>
                  <a:t>생활 체육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 bwMode="auto">
              <a:xfrm>
                <a:off x="6164378" y="3444307"/>
                <a:ext cx="972000" cy="288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indent="-88900" algn="ctr" defTabSz="839788">
                  <a:lnSpc>
                    <a:spcPct val="90000"/>
                  </a:lnSpc>
                  <a:tabLst>
                    <a:tab pos="271463" algn="l"/>
                  </a:tabLst>
                  <a:defRPr/>
                </a:pPr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cs typeface="Arial" charset="0"/>
                    <a:sym typeface="Wingdings" pitchFamily="2" charset="2"/>
                  </a:rPr>
                  <a:t>학교 체육</a:t>
                </a:r>
                <a:endParaRPr lang="ko-KR" altLang="en-US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endParaRPr>
              </a:p>
            </p:txBody>
          </p:sp>
          <p:cxnSp>
            <p:nvCxnSpPr>
              <p:cNvPr id="30" name="직선 화살표 연결선 29"/>
              <p:cNvCxnSpPr>
                <a:stCxn id="27" idx="3"/>
                <a:endCxn id="26" idx="1"/>
              </p:cNvCxnSpPr>
              <p:nvPr/>
            </p:nvCxnSpPr>
            <p:spPr bwMode="auto">
              <a:xfrm>
                <a:off x="5604979" y="3019520"/>
                <a:ext cx="509614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1" name="직선 화살표 연결선 30"/>
              <p:cNvCxnSpPr>
                <a:stCxn id="28" idx="1"/>
                <a:endCxn id="26" idx="3"/>
              </p:cNvCxnSpPr>
              <p:nvPr/>
            </p:nvCxnSpPr>
            <p:spPr bwMode="auto">
              <a:xfrm rot="10800000">
                <a:off x="7186164" y="3019520"/>
                <a:ext cx="509613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" name="직선 화살표 연결선 31"/>
              <p:cNvCxnSpPr>
                <a:stCxn id="29" idx="0"/>
                <a:endCxn id="26" idx="2"/>
              </p:cNvCxnSpPr>
              <p:nvPr/>
            </p:nvCxnSpPr>
            <p:spPr bwMode="auto">
              <a:xfrm rot="5400000" flipH="1" flipV="1">
                <a:off x="6545985" y="3339914"/>
                <a:ext cx="208787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3" name="꺾인 연결선 32"/>
              <p:cNvCxnSpPr>
                <a:stCxn id="27" idx="2"/>
                <a:endCxn id="29" idx="1"/>
              </p:cNvCxnSpPr>
              <p:nvPr/>
            </p:nvCxnSpPr>
            <p:spPr bwMode="auto">
              <a:xfrm rot="16200000" flipH="1">
                <a:off x="5429285" y="2853213"/>
                <a:ext cx="424787" cy="1045399"/>
              </a:xfrm>
              <a:prstGeom prst="bentConnector2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4" name="꺾인 연결선 34"/>
              <p:cNvCxnSpPr>
                <a:stCxn id="29" idx="3"/>
                <a:endCxn id="28" idx="2"/>
              </p:cNvCxnSpPr>
              <p:nvPr/>
            </p:nvCxnSpPr>
            <p:spPr bwMode="auto">
              <a:xfrm flipV="1">
                <a:off x="7136378" y="3163520"/>
                <a:ext cx="1045398" cy="424787"/>
              </a:xfrm>
              <a:prstGeom prst="bentConnector2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19" name="직사각형 18"/>
            <p:cNvSpPr/>
            <p:nvPr/>
          </p:nvSpPr>
          <p:spPr>
            <a:xfrm>
              <a:off x="4733715" y="2795384"/>
              <a:ext cx="3597436" cy="2918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엘리트 체육</a:t>
              </a:r>
              <a:r>
                <a:rPr lang="en-US" altLang="ko-KR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- </a:t>
              </a:r>
              <a:r>
                <a:rPr lang="ko-KR" altLang="en-US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생활 체육</a:t>
              </a:r>
              <a:r>
                <a:rPr lang="en-US" altLang="ko-KR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- </a:t>
              </a:r>
              <a:r>
                <a:rPr lang="ko-KR" altLang="en-US" i="1" u="sng" kern="0" spc="-150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학교 체육을 연결하는 구심점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074318" y="4392996"/>
              <a:ext cx="4993481" cy="729368"/>
              <a:chOff x="4419172" y="4278620"/>
              <a:chExt cx="4648627" cy="707886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4419173" y="4278620"/>
                <a:ext cx="3600000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0000" rIns="90000" rtlCol="0" anchor="ctr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학교체육</a:t>
                </a:r>
                <a:r>
                  <a:rPr lang="en-US" altLang="ko-KR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엘리트체육</a:t>
                </a:r>
                <a:r>
                  <a:rPr lang="en-US" altLang="ko-KR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생활체육을 연계하는 매개체</a:t>
                </a:r>
                <a:endParaRPr lang="en-US" altLang="ko-KR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gray">
              <a:xfrm>
                <a:off x="4419172" y="4555619"/>
                <a:ext cx="464862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72000" anchor="ctr">
                <a:spAutoFit/>
              </a:bodyPr>
              <a:lstStyle/>
              <a:p>
                <a:pPr marL="88900" indent="-85725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스포츠클럽 활동이 선수육성과 연계</a:t>
                </a:r>
                <a:r>
                  <a:rPr lang="ko-KR" altLang="en-US" b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되는 협력시스템 구축을 통해 생활체육 참가자가 엘리트 선수의 저변으로 성장할 수 있는 여건 조성</a:t>
                </a:r>
                <a:endPara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4074318" y="5240762"/>
              <a:ext cx="4993481" cy="716294"/>
              <a:chOff x="4432296" y="5012962"/>
              <a:chExt cx="4648627" cy="695197"/>
            </a:xfrm>
          </p:grpSpPr>
          <p:sp>
            <p:nvSpPr>
              <p:cNvPr id="22" name="직사각형 21"/>
              <p:cNvSpPr/>
              <p:nvPr/>
            </p:nvSpPr>
            <p:spPr bwMode="auto">
              <a:xfrm>
                <a:off x="4432297" y="5012962"/>
                <a:ext cx="3599350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0000" rIns="90000" rtlCol="0" anchor="ctr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pc="-1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지역사회 기반의 체육 시스템 구축 </a:t>
                </a:r>
                <a:endParaRPr lang="en-US" altLang="ko-KR" spc="-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gray">
              <a:xfrm>
                <a:off x="4432296" y="5289963"/>
                <a:ext cx="4648627" cy="418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72000" anchor="ctr">
                <a:spAutoFit/>
              </a:bodyPr>
              <a:lstStyle/>
              <a:p>
                <a:pPr marL="88900" indent="-85725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ko-KR" altLang="en-US" b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스포츠클럽에서 육성한 선수가 </a:t>
                </a: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지자체 및 직장 운동부 선수로 성장하고</a:t>
                </a:r>
                <a:r>
                  <a:rPr lang="en-US" altLang="ko-KR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지도자 </a:t>
                </a:r>
                <a:r>
                  <a:rPr lang="en-US" altLang="ko-KR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u="sng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역할을 수행</a:t>
                </a:r>
                <a:r>
                  <a:rPr lang="ko-KR" altLang="en-US" b="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하는 등 지역사회 중심의 체육 시스템 구축</a:t>
                </a:r>
                <a:endParaRPr lang="en-US" altLang="ko-KR" b="0" spc="-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50565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공유가치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5590805" y="3544867"/>
            <a:ext cx="2808288" cy="7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u="sng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회원을 비롯해 모든 국민들과 스포츠의 즐거움 공유</a:t>
            </a:r>
            <a:endParaRPr lang="en-US" altLang="ko-KR" sz="1300" u="sng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다세대</a:t>
            </a:r>
            <a:r>
              <a:rPr lang="en-US" altLang="ko-KR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다계층</a:t>
            </a:r>
            <a:r>
              <a:rPr lang="en-US" altLang="ko-KR" sz="13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건강소외계층과 함께 운동하는 문화 공유</a:t>
            </a:r>
            <a:endParaRPr lang="en-US" altLang="ko-KR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대표 공공 스포츠클럽으로서 </a:t>
            </a:r>
            <a:r>
              <a:rPr lang="ko-KR" altLang="en-US" sz="13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나눔문화</a:t>
            </a: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선도</a:t>
            </a:r>
            <a:endParaRPr lang="en-US" altLang="ko-KR" sz="130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413258" y="3553413"/>
            <a:ext cx="2808287" cy="7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u="sng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즐거움을 창조하는 클럽</a:t>
            </a:r>
            <a:endParaRPr lang="en-US" altLang="ko-KR" sz="1300" u="sng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스포츠를 통해 여럿이 함께 더 건강한 문화 조성</a:t>
            </a:r>
            <a:endParaRPr lang="en-US" altLang="ko-KR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39788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땀 흘리며 함께 즐기는 문화로 소통하는 행</a:t>
            </a:r>
            <a:r>
              <a:rPr lang="ko-KR" altLang="en-US" sz="13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</a:t>
            </a:r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이미지</a:t>
            </a:r>
            <a:endParaRPr lang="en-US" altLang="ko-KR" sz="130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Rectangle 122"/>
          <p:cNvSpPr>
            <a:spLocks noChangeArrowheads="1"/>
          </p:cNvSpPr>
          <p:nvPr/>
        </p:nvSpPr>
        <p:spPr bwMode="gray">
          <a:xfrm>
            <a:off x="552045" y="1165108"/>
            <a:ext cx="8824640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6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공공스포츠클럽이 지역사회와 공유하고자 하는 핵심가치 및 실현방식</a:t>
            </a:r>
            <a:endParaRPr lang="ko-KR" altLang="en-US" sz="1600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07294" y="2346211"/>
            <a:ext cx="847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endParaRPr lang="ko-KR" altLang="en-US" sz="44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gray">
          <a:xfrm>
            <a:off x="880063" y="4745531"/>
            <a:ext cx="7920558" cy="131762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0">
              <a:spcBef>
                <a:spcPct val="50000"/>
              </a:spcBef>
              <a:defRPr/>
            </a:pPr>
            <a:endParaRPr lang="en-US" altLang="ko-KR" sz="1600" kern="0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2012078" y="4572585"/>
            <a:ext cx="5655970" cy="380296"/>
          </a:xfrm>
          <a:prstGeom prst="downArrow">
            <a:avLst>
              <a:gd name="adj1" fmla="val 83037"/>
              <a:gd name="adj2" fmla="val 54644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7133870" y="1658397"/>
            <a:ext cx="1882775" cy="3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/>
            <a:r>
              <a:rPr lang="en-US" altLang="ko-KR" sz="12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실현방식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z="12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735725" y="1806685"/>
            <a:ext cx="1882775" cy="3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6" tIns="41993" rIns="83986" bIns="41993" anchor="ctr"/>
          <a:lstStyle/>
          <a:p>
            <a:pPr algn="ctr" defTabSz="839788"/>
            <a:r>
              <a:rPr lang="en-US" altLang="ko-KR" sz="12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핵심가치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z="12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6144635" y="1819347"/>
            <a:ext cx="1566436" cy="152596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none" lIns="0" rIns="0" rtlCol="0" anchor="ctr"/>
          <a:lstStyle/>
          <a:p>
            <a:pPr algn="ctr" latinLnBrk="0"/>
            <a:r>
              <a:rPr lang="ko-KR" altLang="en-US" sz="2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나눔</a:t>
            </a:r>
            <a:r>
              <a:rPr lang="en-US" altLang="ko-KR" sz="2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(Sharing)</a:t>
            </a:r>
            <a:endParaRPr lang="en-US" altLang="ko-KR" sz="2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112369" y="1819347"/>
            <a:ext cx="1566436" cy="152596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none" lIns="0" rIns="0" rtlCol="0" anchor="ctr"/>
          <a:lstStyle/>
          <a:p>
            <a:pPr algn="ctr" latinLnBrk="0"/>
            <a:r>
              <a:rPr lang="ko-KR" altLang="en-US" sz="2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즐거운</a:t>
            </a:r>
            <a:r>
              <a:rPr lang="en-US" altLang="ko-KR" sz="2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8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(Pleasure)</a:t>
            </a:r>
            <a:endParaRPr lang="en-US" altLang="ko-KR" sz="280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863129" y="4794538"/>
            <a:ext cx="7920558" cy="1298758"/>
            <a:chOff x="975948" y="4815743"/>
            <a:chExt cx="7920558" cy="1298758"/>
          </a:xfrm>
        </p:grpSpPr>
        <p:grpSp>
          <p:nvGrpSpPr>
            <p:cNvPr id="45" name="그룹 44"/>
            <p:cNvGrpSpPr/>
            <p:nvPr/>
          </p:nvGrpSpPr>
          <p:grpSpPr>
            <a:xfrm>
              <a:off x="975948" y="5145001"/>
              <a:ext cx="7920558" cy="643329"/>
              <a:chOff x="992882" y="5204270"/>
              <a:chExt cx="7920558" cy="643329"/>
            </a:xfrm>
          </p:grpSpPr>
          <p:sp>
            <p:nvSpPr>
              <p:cNvPr id="67" name="Rectangle 6"/>
              <p:cNvSpPr>
                <a:spLocks noChangeArrowheads="1"/>
              </p:cNvSpPr>
              <p:nvPr/>
            </p:nvSpPr>
            <p:spPr bwMode="gray">
              <a:xfrm>
                <a:off x="2875954" y="5204270"/>
                <a:ext cx="4148344" cy="215553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lang="en-US" altLang="ko-KR" sz="2400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“</a:t>
                </a:r>
                <a:r>
                  <a:rPr lang="ko-KR" altLang="en-US" sz="2400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건강한 즐거움을 나누는</a:t>
                </a:r>
                <a:r>
                  <a:rPr lang="en-US" altLang="ko-KR" sz="2400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”</a:t>
                </a:r>
                <a:r>
                  <a:rPr lang="ko-KR" altLang="en-US" sz="2400" kern="0" spc="-10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endParaRPr lang="en-US" altLang="ko-KR" sz="2400" kern="0" spc="-1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8" name="Rectangle 6"/>
              <p:cNvSpPr>
                <a:spLocks noChangeArrowheads="1"/>
              </p:cNvSpPr>
              <p:nvPr/>
            </p:nvSpPr>
            <p:spPr bwMode="gray">
              <a:xfrm>
                <a:off x="992882" y="5632046"/>
                <a:ext cx="7920558" cy="215553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lang="ko-KR" altLang="en-US" kern="0" spc="-10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대한민국 공공 스포츠클럽</a:t>
                </a:r>
                <a:endParaRPr lang="en-US" altLang="ko-KR" kern="0" spc="-1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69" name="직선 연결선 68"/>
              <p:cNvCxnSpPr/>
              <p:nvPr/>
            </p:nvCxnSpPr>
            <p:spPr bwMode="auto">
              <a:xfrm>
                <a:off x="2924037" y="5525699"/>
                <a:ext cx="40324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그룹 45"/>
            <p:cNvGrpSpPr/>
            <p:nvPr/>
          </p:nvGrpSpPr>
          <p:grpSpPr>
            <a:xfrm>
              <a:off x="2256860" y="4815743"/>
              <a:ext cx="5397447" cy="1298758"/>
              <a:chOff x="2612451" y="4866545"/>
              <a:chExt cx="4601595" cy="1298758"/>
            </a:xfrm>
          </p:grpSpPr>
          <p:sp>
            <p:nvSpPr>
              <p:cNvPr id="65" name="Rectangle 34"/>
              <p:cNvSpPr>
                <a:spLocks noChangeArrowheads="1"/>
              </p:cNvSpPr>
              <p:nvPr/>
            </p:nvSpPr>
            <p:spPr bwMode="auto">
              <a:xfrm>
                <a:off x="6801048" y="4866545"/>
                <a:ext cx="412998" cy="1285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05000"/>
                  </a:lnSpc>
                  <a:spcAft>
                    <a:spcPct val="15000"/>
                  </a:spcAft>
                </a:pPr>
                <a:r>
                  <a:rPr lang="en-US" altLang="ko-KR" sz="8000" b="0" spc="-100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]</a:t>
                </a:r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2612451" y="4879758"/>
                <a:ext cx="412998" cy="1285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05000"/>
                  </a:lnSpc>
                  <a:spcAft>
                    <a:spcPct val="15000"/>
                  </a:spcAft>
                </a:pPr>
                <a:r>
                  <a:rPr lang="en-US" altLang="ko-KR" sz="8000" b="0" spc="-100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</a:p>
            </p:txBody>
          </p:sp>
        </p:grpSp>
      </p:grpSp>
      <p:cxnSp>
        <p:nvCxnSpPr>
          <p:cNvPr id="70" name="직선 연결선 69"/>
          <p:cNvCxnSpPr/>
          <p:nvPr/>
        </p:nvCxnSpPr>
        <p:spPr bwMode="auto">
          <a:xfrm>
            <a:off x="752659" y="1582130"/>
            <a:ext cx="820859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직사각형 70"/>
          <p:cNvSpPr/>
          <p:nvPr/>
        </p:nvSpPr>
        <p:spPr bwMode="auto">
          <a:xfrm>
            <a:off x="4471977" y="4534277"/>
            <a:ext cx="717705" cy="390682"/>
          </a:xfrm>
          <a:prstGeom prst="rect">
            <a:avLst/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>
              <a:spcAft>
                <a:spcPts val="0"/>
              </a:spcAft>
            </a:pPr>
            <a:r>
              <a:rPr lang="ko-KR" altLang="en-US" sz="1400" spc="-1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비전</a:t>
            </a:r>
            <a:endParaRPr lang="en-US" altLang="ko-KR" sz="14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7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208584" y="1252086"/>
            <a:ext cx="936000" cy="348981"/>
            <a:chOff x="380492" y="1340768"/>
            <a:chExt cx="2439901" cy="324000"/>
          </a:xfrm>
        </p:grpSpPr>
        <p:sp>
          <p:nvSpPr>
            <p:cNvPr id="27" name="직사각형 26"/>
            <p:cNvSpPr/>
            <p:nvPr/>
          </p:nvSpPr>
          <p:spPr bwMode="auto">
            <a:xfrm>
              <a:off x="380492" y="1340768"/>
              <a:ext cx="2439901" cy="32400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비전</a:t>
              </a:r>
            </a:p>
          </p:txBody>
        </p:sp>
        <p:cxnSp>
          <p:nvCxnSpPr>
            <p:cNvPr id="28" name="직선 연결선 27"/>
            <p:cNvCxnSpPr/>
            <p:nvPr/>
          </p:nvCxnSpPr>
          <p:spPr bwMode="auto">
            <a:xfrm>
              <a:off x="700442" y="1639367"/>
              <a:ext cx="1800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직사각형 28"/>
          <p:cNvSpPr/>
          <p:nvPr/>
        </p:nvSpPr>
        <p:spPr>
          <a:xfrm>
            <a:off x="350687" y="4751612"/>
            <a:ext cx="3043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스포츠가 가진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경쟁과 화합의 가치를 바탕으로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여럿이 함께 운동하는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u="sng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클럽 내 공동체 문화 회복</a:t>
            </a:r>
            <a:endParaRPr lang="ko-KR" altLang="en-US" sz="1400" i="1" u="sng" kern="0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7907" y="4751612"/>
            <a:ext cx="3155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i="1" kern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초보자에서 </a:t>
            </a: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엘리트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세대와 계층이 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함께 성장하고 클럽의 혜택을 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지역사회에 다시 나누는</a:t>
            </a:r>
            <a:r>
              <a:rPr lang="en-US" altLang="ko-KR" sz="1400" i="1" kern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u="sng" kern="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스포츠의 선순환 체계 조성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5" y="2054841"/>
            <a:ext cx="5079365" cy="732956"/>
          </a:xfrm>
          <a:prstGeom prst="rect">
            <a:avLst/>
          </a:prstGeom>
        </p:spPr>
      </p:pic>
      <p:sp>
        <p:nvSpPr>
          <p:cNvPr id="39" name="Freeform 4"/>
          <p:cNvSpPr>
            <a:spLocks/>
          </p:cNvSpPr>
          <p:nvPr/>
        </p:nvSpPr>
        <p:spPr bwMode="auto">
          <a:xfrm rot="10800000">
            <a:off x="721120" y="4456548"/>
            <a:ext cx="2376000" cy="193878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Freeform 4"/>
          <p:cNvSpPr>
            <a:spLocks/>
          </p:cNvSpPr>
          <p:nvPr/>
        </p:nvSpPr>
        <p:spPr bwMode="auto">
          <a:xfrm rot="10800000">
            <a:off x="6850004" y="4456548"/>
            <a:ext cx="2376000" cy="193878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225203" y="2049797"/>
            <a:ext cx="1783212" cy="591753"/>
            <a:chOff x="225203" y="2352883"/>
            <a:chExt cx="1783212" cy="591753"/>
          </a:xfrm>
        </p:grpSpPr>
        <p:grpSp>
          <p:nvGrpSpPr>
            <p:cNvPr id="48" name="그룹 47"/>
            <p:cNvGrpSpPr/>
            <p:nvPr/>
          </p:nvGrpSpPr>
          <p:grpSpPr>
            <a:xfrm>
              <a:off x="288808" y="2352883"/>
              <a:ext cx="1656000" cy="348981"/>
              <a:chOff x="380492" y="1340768"/>
              <a:chExt cx="2439901" cy="324000"/>
            </a:xfrm>
          </p:grpSpPr>
          <p:sp>
            <p:nvSpPr>
              <p:cNvPr id="50" name="직사각형 49"/>
              <p:cNvSpPr/>
              <p:nvPr/>
            </p:nvSpPr>
            <p:spPr bwMode="auto">
              <a:xfrm>
                <a:off x="380492" y="1340768"/>
                <a:ext cx="2439901" cy="324000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비전 체계</a:t>
                </a:r>
              </a:p>
            </p:txBody>
          </p:sp>
          <p:cxnSp>
            <p:nvCxnSpPr>
              <p:cNvPr id="51" name="직선 연결선 50"/>
              <p:cNvCxnSpPr/>
              <p:nvPr/>
            </p:nvCxnSpPr>
            <p:spPr bwMode="auto">
              <a:xfrm>
                <a:off x="700442" y="1639367"/>
                <a:ext cx="1800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9" name="TextBox 89"/>
            <p:cNvSpPr txBox="1">
              <a:spLocks noChangeArrowheads="1"/>
            </p:cNvSpPr>
            <p:nvPr/>
          </p:nvSpPr>
          <p:spPr bwMode="auto">
            <a:xfrm>
              <a:off x="225203" y="2667638"/>
              <a:ext cx="178321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1pPr>
              <a:lvl2pPr marL="742950" indent="-28575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2pPr>
              <a:lvl3pPr marL="1143000" indent="-22860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3pPr>
              <a:lvl4pPr marL="1600200" indent="-22860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4pPr>
              <a:lvl5pPr marL="2057400" indent="-228600" eaLnBrk="0" hangingPunct="0"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100" b="1">
                  <a:solidFill>
                    <a:schemeClr val="tx1"/>
                  </a:solidFill>
                  <a:latin typeface="돋움" pitchFamily="50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 클럽 문화 조성</a:t>
              </a:r>
              <a:endParaRPr lang="ko-KR" altLang="en-US" sz="12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모서리가 둥근 직사각형 90"/>
          <p:cNvSpPr>
            <a:spLocks noChangeArrowheads="1"/>
          </p:cNvSpPr>
          <p:nvPr/>
        </p:nvSpPr>
        <p:spPr bwMode="auto">
          <a:xfrm>
            <a:off x="1166898" y="2960752"/>
            <a:ext cx="1472266" cy="23265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측면</a:t>
            </a:r>
            <a:endParaRPr lang="ko-KR" altLang="en-US" sz="1400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704850" y="3414075"/>
            <a:ext cx="2359008" cy="829666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r>
              <a:rPr lang="ko-KR" altLang="en-US" sz="2000" kern="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여럿이 </a:t>
            </a: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함께하는</a:t>
            </a:r>
            <a: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endParaRPr lang="ko-KR" altLang="en-US" sz="2000" kern="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 rot="10800000">
            <a:off x="1259316" y="2993542"/>
            <a:ext cx="180284" cy="17562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5" name="직선 연결선 54"/>
          <p:cNvCxnSpPr/>
          <p:nvPr/>
        </p:nvCxnSpPr>
        <p:spPr bwMode="auto">
          <a:xfrm>
            <a:off x="723858" y="3286924"/>
            <a:ext cx="234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모서리가 둥근 직사각형 90"/>
          <p:cNvSpPr>
            <a:spLocks noChangeArrowheads="1"/>
          </p:cNvSpPr>
          <p:nvPr/>
        </p:nvSpPr>
        <p:spPr bwMode="auto">
          <a:xfrm>
            <a:off x="4216867" y="2960752"/>
            <a:ext cx="1472266" cy="23265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측면</a:t>
            </a:r>
            <a:endParaRPr lang="ko-KR" altLang="en-US" sz="1400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AutoShape 15"/>
          <p:cNvSpPr>
            <a:spLocks noChangeArrowheads="1"/>
          </p:cNvSpPr>
          <p:nvPr/>
        </p:nvSpPr>
        <p:spPr bwMode="auto">
          <a:xfrm>
            <a:off x="3754819" y="3414075"/>
            <a:ext cx="2359008" cy="829666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더 건강한 클럽</a:t>
            </a:r>
            <a: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endParaRPr lang="ko-KR" altLang="en-US" sz="2000" kern="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 rot="10800000">
            <a:off x="4309285" y="2993542"/>
            <a:ext cx="180284" cy="17562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 bwMode="auto">
          <a:xfrm>
            <a:off x="3773827" y="3286924"/>
            <a:ext cx="234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모서리가 둥근 직사각형 90"/>
          <p:cNvSpPr>
            <a:spLocks noChangeArrowheads="1"/>
          </p:cNvSpPr>
          <p:nvPr/>
        </p:nvSpPr>
        <p:spPr bwMode="auto">
          <a:xfrm>
            <a:off x="7341494" y="2960752"/>
            <a:ext cx="1472266" cy="23265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 측면</a:t>
            </a:r>
            <a:endParaRPr lang="ko-KR" altLang="en-US" sz="1400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6834711" y="3414075"/>
            <a:ext cx="2359008" cy="829666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더불어 성장하고</a:t>
            </a:r>
            <a: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kern="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나누는 문화</a:t>
            </a:r>
            <a:endParaRPr lang="ko-KR" altLang="en-US" sz="2000" kern="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auto">
          <a:xfrm rot="10800000">
            <a:off x="7337731" y="2993542"/>
            <a:ext cx="180284" cy="17562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0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3" name="직선 연결선 62"/>
          <p:cNvCxnSpPr/>
          <p:nvPr/>
        </p:nvCxnSpPr>
        <p:spPr bwMode="auto">
          <a:xfrm>
            <a:off x="6853719" y="3286924"/>
            <a:ext cx="234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4" name="그룹 63"/>
          <p:cNvGrpSpPr/>
          <p:nvPr/>
        </p:nvGrpSpPr>
        <p:grpSpPr>
          <a:xfrm>
            <a:off x="1727652" y="1232560"/>
            <a:ext cx="6770652" cy="474149"/>
            <a:chOff x="1913981" y="1298667"/>
            <a:chExt cx="6770652" cy="474149"/>
          </a:xfrm>
        </p:grpSpPr>
        <p:sp>
          <p:nvSpPr>
            <p:cNvPr id="72" name="Rectangle 54"/>
            <p:cNvSpPr>
              <a:spLocks noChangeArrowheads="1"/>
            </p:cNvSpPr>
            <p:nvPr/>
          </p:nvSpPr>
          <p:spPr bwMode="auto">
            <a:xfrm>
              <a:off x="5499369" y="1305838"/>
              <a:ext cx="3185264" cy="4669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spcAft>
                  <a:spcPts val="0"/>
                </a:spcAft>
                <a:tabLst>
                  <a:tab pos="180975" algn="l"/>
                </a:tabLst>
                <a:defRPr/>
              </a:pPr>
              <a:r>
                <a:rPr lang="ko-KR" altLang="en-US" sz="20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대한민국 공공 스포츠클럽</a:t>
              </a:r>
              <a:endParaRPr lang="ko-KR" altLang="en-US" sz="20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1913981" y="1298667"/>
              <a:ext cx="3514923" cy="4669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363538" algn="ctr">
                <a:spcAft>
                  <a:spcPts val="0"/>
                </a:spcAft>
                <a:tabLst>
                  <a:tab pos="180975" algn="l"/>
                </a:tabLst>
                <a:defRPr/>
              </a:pPr>
              <a:r>
                <a:rPr lang="ko-KR" altLang="en-US" sz="1600" spc="-100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국민과 함께 건강한 즐거움을 나누는</a:t>
              </a:r>
              <a:endParaRPr lang="ko-KR" altLang="en-US" sz="160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3433917" y="4751612"/>
            <a:ext cx="3043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자신이 가진 재능으로 스포츠클럽과 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다른 회원에게 기여하고 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스포츠클럽 운영에 참여하는</a:t>
            </a:r>
            <a: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/>
            </a:r>
            <a:br>
              <a:rPr lang="en-US" altLang="ko-KR" sz="1400" i="1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</a:br>
            <a:r>
              <a:rPr lang="ko-KR" altLang="en-US" sz="1400" i="1" u="sng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건강한 스포츠문화 </a:t>
            </a:r>
            <a:r>
              <a:rPr lang="ko-KR" altLang="en-US" sz="1400" i="1" u="sng" kern="0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조성</a:t>
            </a:r>
          </a:p>
        </p:txBody>
      </p:sp>
      <p:sp>
        <p:nvSpPr>
          <p:cNvPr id="75" name="Freeform 4"/>
          <p:cNvSpPr>
            <a:spLocks/>
          </p:cNvSpPr>
          <p:nvPr/>
        </p:nvSpPr>
        <p:spPr bwMode="auto">
          <a:xfrm rot="10800000">
            <a:off x="3804350" y="4456548"/>
            <a:ext cx="2376000" cy="193878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7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843744" y="1186052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핵심영역  </a:t>
            </a:r>
            <a:r>
              <a:rPr lang="en-US" altLang="ko-KR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1]</a:t>
            </a:r>
            <a:endParaRPr lang="en-US" altLang="ko-KR" sz="2000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802292" y="1753111"/>
            <a:ext cx="1777445" cy="166380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anchor="ctr"/>
          <a:lstStyle/>
          <a:p>
            <a:pPr algn="ctr"/>
            <a:endParaRPr lang="ko-KR" altLang="en-US" sz="1200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28"/>
          <p:cNvSpPr>
            <a:spLocks noChangeArrowheads="1"/>
          </p:cNvSpPr>
          <p:nvPr/>
        </p:nvSpPr>
        <p:spPr bwMode="auto">
          <a:xfrm>
            <a:off x="761541" y="2614592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함께</a:t>
            </a:r>
            <a:endParaRPr lang="ko-KR" altLang="en-US" sz="3200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88504" y="3868816"/>
            <a:ext cx="2381641" cy="1657610"/>
          </a:xfrm>
          <a:prstGeom prst="roundRect">
            <a:avLst>
              <a:gd name="adj" fmla="val 0"/>
            </a:avLst>
          </a:prstGeom>
          <a:noFill/>
          <a:ln w="15875" algn="ctr">
            <a:solidFill>
              <a:srgbClr val="FFFFFF">
                <a:lumMod val="8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18000" tIns="252000" rIns="18000" bIns="91440" anchor="ctr"/>
          <a:lstStyle/>
          <a:p>
            <a:pPr algn="ctr" latinLnBrk="0">
              <a:lnSpc>
                <a:spcPct val="115000"/>
              </a:lnSpc>
              <a:defRPr/>
            </a:pP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스포츠가 가진</a:t>
            </a:r>
            <a: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경쟁과 화합의 가치를 바탕으로 여럿이 함께 운동하는 </a:t>
            </a: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내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공동체 문화 회복</a:t>
            </a:r>
            <a:endParaRPr lang="en-US" altLang="ko-KR" sz="1500" u="sng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 rot="5400000" flipH="1">
            <a:off x="892201" y="3486893"/>
            <a:ext cx="4485776" cy="24629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591632" y="3692141"/>
            <a:ext cx="210506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16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여럿이 함께하는 문화</a:t>
            </a:r>
            <a:endParaRPr lang="en-US" altLang="ko-KR" sz="1600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Rectangle 8"/>
          <p:cNvSpPr/>
          <p:nvPr/>
        </p:nvSpPr>
        <p:spPr>
          <a:xfrm>
            <a:off x="3487530" y="1211550"/>
            <a:ext cx="5930682" cy="4896544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  <a:defRPr/>
            </a:pPr>
            <a:endParaRPr lang="en-GB" altLang="en-US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AutoShape 31"/>
          <p:cNvSpPr>
            <a:spLocks noChangeArrowheads="1"/>
          </p:cNvSpPr>
          <p:nvPr/>
        </p:nvSpPr>
        <p:spPr bwMode="auto">
          <a:xfrm>
            <a:off x="3642758" y="1333853"/>
            <a:ext cx="487013" cy="41183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방향</a:t>
            </a:r>
            <a:endParaRPr lang="en-US" altLang="ko-KR" sz="1200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직사각형 28"/>
          <p:cNvSpPr>
            <a:spLocks noChangeArrowheads="1"/>
          </p:cNvSpPr>
          <p:nvPr/>
        </p:nvSpPr>
        <p:spPr bwMode="auto">
          <a:xfrm>
            <a:off x="745357" y="2061984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여럿이</a:t>
            </a:r>
            <a:endParaRPr lang="ko-KR" altLang="en-US" sz="320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7" name="직선 연결선 66"/>
          <p:cNvCxnSpPr/>
          <p:nvPr/>
        </p:nvCxnSpPr>
        <p:spPr bwMode="auto">
          <a:xfrm flipV="1">
            <a:off x="937028" y="2539371"/>
            <a:ext cx="1476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8" name="Group 110"/>
          <p:cNvGraphicFramePr>
            <a:graphicFrameLocks noGrp="1"/>
          </p:cNvGraphicFramePr>
          <p:nvPr>
            <p:extLst/>
          </p:nvPr>
        </p:nvGraphicFramePr>
        <p:xfrm>
          <a:off x="3647632" y="3986979"/>
          <a:ext cx="5581377" cy="201310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5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다연령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연령대가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참여할 수 있는 종목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프로그램을 기획한다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다연령</a:t>
                      </a: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구조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개별 종목에서도 구현한다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24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가족단위 참여를 확장하기 위해 가족프로그램을 운영한다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가족단위 참여를 위해 다양한 인센티브를 제공한다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다수준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초보자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중급자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고급자에게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적합한 강습서비스를 제공한다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회원 간 경쟁할 수 있는 대회를 개최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참여한다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834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화합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장애인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저소득층이 스포츠클럽에 참여할 수 있도록 참여방안을 마련한다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함께 즐길 수 있는 커뮤니티 활동을 제공한다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함께 어울릴 수 있는 클럽하우스를 구비한다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571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9" name="직선 화살표 연결선 68"/>
          <p:cNvCxnSpPr/>
          <p:nvPr/>
        </p:nvCxnSpPr>
        <p:spPr bwMode="auto">
          <a:xfrm>
            <a:off x="3584848" y="2491438"/>
            <a:ext cx="2490102" cy="0"/>
          </a:xfrm>
          <a:prstGeom prst="straightConnector1">
            <a:avLst/>
          </a:prstGeom>
          <a:noFill/>
          <a:ln w="9525" cap="flat" cmpd="sng" algn="ctr">
            <a:solidFill>
              <a:srgbClr val="1482A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AutoShape 73"/>
          <p:cNvSpPr>
            <a:spLocks noChangeArrowheads="1"/>
          </p:cNvSpPr>
          <p:nvPr/>
        </p:nvSpPr>
        <p:spPr bwMode="gray">
          <a:xfrm>
            <a:off x="3701930" y="2359329"/>
            <a:ext cx="498469" cy="25437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>
              <a:defRPr/>
            </a:pPr>
            <a:r>
              <a:rPr lang="ko-KR" altLang="en-US" sz="1200" kern="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</a:t>
            </a:r>
          </a:p>
        </p:txBody>
      </p:sp>
      <p:sp>
        <p:nvSpPr>
          <p:cNvPr id="71" name="AutoShape 73"/>
          <p:cNvSpPr>
            <a:spLocks noChangeArrowheads="1"/>
          </p:cNvSpPr>
          <p:nvPr/>
        </p:nvSpPr>
        <p:spPr bwMode="gray">
          <a:xfrm>
            <a:off x="4259660" y="2359329"/>
            <a:ext cx="498469" cy="25437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/>
            <a:r>
              <a:rPr lang="ko-KR" altLang="en-US" sz="1200" kern="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</a:t>
            </a:r>
            <a:endParaRPr lang="ko-KR" altLang="en-US" sz="1200" kern="0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AutoShape 73"/>
          <p:cNvSpPr>
            <a:spLocks noChangeArrowheads="1"/>
          </p:cNvSpPr>
          <p:nvPr/>
        </p:nvSpPr>
        <p:spPr bwMode="gray">
          <a:xfrm>
            <a:off x="4812110" y="2359329"/>
            <a:ext cx="498469" cy="25437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/>
            <a:r>
              <a:rPr lang="ko-KR" altLang="en-US" sz="1200" kern="0" spc="-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</a:t>
            </a:r>
            <a:endParaRPr lang="ko-KR" altLang="en-US" sz="1200" kern="0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8" name="직선 화살표 연결선 77"/>
          <p:cNvCxnSpPr/>
          <p:nvPr/>
        </p:nvCxnSpPr>
        <p:spPr bwMode="auto">
          <a:xfrm rot="16200000">
            <a:off x="5034597" y="2471626"/>
            <a:ext cx="1152000" cy="0"/>
          </a:xfrm>
          <a:prstGeom prst="straightConnector1">
            <a:avLst/>
          </a:prstGeom>
          <a:noFill/>
          <a:ln w="9525" cap="flat" cmpd="sng" algn="ctr">
            <a:solidFill>
              <a:srgbClr val="1482A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AutoShape 73"/>
          <p:cNvSpPr>
            <a:spLocks noChangeArrowheads="1"/>
          </p:cNvSpPr>
          <p:nvPr/>
        </p:nvSpPr>
        <p:spPr bwMode="gray">
          <a:xfrm>
            <a:off x="5373978" y="2064054"/>
            <a:ext cx="498469" cy="254375"/>
          </a:xfrm>
          <a:prstGeom prst="roundRect">
            <a:avLst>
              <a:gd name="adj" fmla="val 0"/>
            </a:avLst>
          </a:prstGeom>
          <a:solidFill>
            <a:srgbClr val="808080">
              <a:lumMod val="20000"/>
              <a:lumOff val="80000"/>
            </a:srgb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>
              <a:defRPr/>
            </a:pPr>
            <a:r>
              <a:rPr lang="ko-KR" altLang="en-US" sz="1200" kern="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선수반</a:t>
            </a:r>
            <a:endParaRPr lang="ko-KR" altLang="en-US" sz="1200" kern="0" spc="-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AutoShape 73"/>
          <p:cNvSpPr>
            <a:spLocks noChangeArrowheads="1"/>
          </p:cNvSpPr>
          <p:nvPr/>
        </p:nvSpPr>
        <p:spPr bwMode="gray">
          <a:xfrm>
            <a:off x="5373978" y="2654604"/>
            <a:ext cx="498469" cy="578469"/>
          </a:xfrm>
          <a:prstGeom prst="roundRect">
            <a:avLst>
              <a:gd name="adj" fmla="val 0"/>
            </a:avLst>
          </a:prstGeom>
          <a:solidFill>
            <a:srgbClr val="808080">
              <a:lumMod val="20000"/>
              <a:lumOff val="80000"/>
            </a:srgb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>
              <a:defRPr/>
            </a:pP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</a:t>
            </a:r>
            <a:r>
              <a:rPr lang="en-US" altLang="ko-KR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소외</a:t>
            </a:r>
            <a:r>
              <a:rPr lang="en-US" altLang="ko-KR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계층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6344082" y="2094161"/>
            <a:ext cx="30741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연령대가 자신에게 적합한 수준의 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활동에 참여할 수 있는 스포츠클럽</a:t>
            </a:r>
            <a:endParaRPr lang="en-US" altLang="ko-KR" sz="120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건강소외계층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장애인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저소득층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참여할 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있는 스포츠클럽</a:t>
            </a:r>
            <a:endParaRPr lang="en-US" altLang="ko-KR" sz="120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가족이 함께 참여할 수 있는 스포츠클럽</a:t>
            </a:r>
            <a:endParaRPr lang="ko-KR" altLang="en-US" sz="120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Box 89"/>
          <p:cNvSpPr txBox="1">
            <a:spLocks noChangeArrowheads="1"/>
          </p:cNvSpPr>
          <p:nvPr/>
        </p:nvSpPr>
        <p:spPr bwMode="auto">
          <a:xfrm>
            <a:off x="4189217" y="1311095"/>
            <a:ext cx="5120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아이부터 어른까지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또는 가족단위로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스포츠를 통해  즐거움을 느낄 수 있는 다양한 수준의 종목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활동이 가능한 스포츠클럽</a:t>
            </a:r>
            <a:endParaRPr kumimoji="0" lang="ko-KR" altLang="en-US" sz="12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Freeform 4"/>
          <p:cNvSpPr>
            <a:spLocks/>
          </p:cNvSpPr>
          <p:nvPr/>
        </p:nvSpPr>
        <p:spPr bwMode="auto">
          <a:xfrm rot="5400000" flipH="1">
            <a:off x="5928172" y="2396555"/>
            <a:ext cx="677849" cy="179921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AutoShape 73"/>
          <p:cNvSpPr>
            <a:spLocks noChangeArrowheads="1"/>
          </p:cNvSpPr>
          <p:nvPr/>
        </p:nvSpPr>
        <p:spPr bwMode="gray">
          <a:xfrm>
            <a:off x="5373978" y="2359195"/>
            <a:ext cx="498469" cy="254375"/>
          </a:xfrm>
          <a:prstGeom prst="roundRect">
            <a:avLst>
              <a:gd name="adj" fmla="val 0"/>
            </a:avLst>
          </a:prstGeom>
          <a:solidFill>
            <a:srgbClr val="808080">
              <a:lumMod val="20000"/>
              <a:lumOff val="80000"/>
            </a:srgbClr>
          </a:solidFill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lIns="0" rIns="0" anchor="ctr"/>
          <a:lstStyle/>
          <a:p>
            <a:pPr algn="ctr" eaLnBrk="0" latinLnBrk="0" hangingPunct="0">
              <a:defRPr/>
            </a:pP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취미</a:t>
            </a:r>
          </a:p>
        </p:txBody>
      </p:sp>
      <p:sp>
        <p:nvSpPr>
          <p:cNvPr id="88" name="왼쪽 중괄호 87"/>
          <p:cNvSpPr/>
          <p:nvPr/>
        </p:nvSpPr>
        <p:spPr bwMode="auto">
          <a:xfrm rot="16200000">
            <a:off x="4383040" y="2018190"/>
            <a:ext cx="180000" cy="1463975"/>
          </a:xfrm>
          <a:prstGeom prst="leftBrace">
            <a:avLst>
              <a:gd name="adj1" fmla="val 35297"/>
              <a:gd name="adj2" fmla="val 50000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smtClean="0">
              <a:solidFill>
                <a:prstClr val="black"/>
              </a:solidFill>
              <a:latin typeface="Arial" charset="0"/>
              <a:ea typeface="윤고딕130" pitchFamily="18" charset="-127"/>
            </a:endParaRPr>
          </a:p>
        </p:txBody>
      </p:sp>
      <p:sp>
        <p:nvSpPr>
          <p:cNvPr id="89" name="AutoShape 73"/>
          <p:cNvSpPr>
            <a:spLocks noChangeArrowheads="1"/>
          </p:cNvSpPr>
          <p:nvPr/>
        </p:nvSpPr>
        <p:spPr bwMode="gray">
          <a:xfrm>
            <a:off x="3820126" y="2846379"/>
            <a:ext cx="1270902" cy="254375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0" latinLnBrk="0" hangingPunct="0">
              <a:defRPr/>
            </a:pPr>
            <a:r>
              <a:rPr lang="ko-KR" altLang="en-US" sz="12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가족단위 참여</a:t>
            </a: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3651654" y="3695826"/>
            <a:ext cx="5577355" cy="20591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추진방향</a:t>
            </a:r>
            <a:endParaRPr lang="en-US" altLang="ko-KR" sz="1200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3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843744" y="1171254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핵심영역  </a:t>
            </a:r>
            <a:r>
              <a:rPr lang="en-US" altLang="ko-KR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2]</a:t>
            </a:r>
            <a:endParaRPr lang="en-US" altLang="ko-KR" sz="2000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802292" y="1738313"/>
            <a:ext cx="1777445" cy="166380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anchor="ctr"/>
          <a:lstStyle/>
          <a:p>
            <a:pPr algn="ctr"/>
            <a:endParaRPr lang="ko-KR" altLang="en-US" sz="1200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28"/>
          <p:cNvSpPr>
            <a:spLocks noChangeArrowheads="1"/>
          </p:cNvSpPr>
          <p:nvPr/>
        </p:nvSpPr>
        <p:spPr bwMode="auto">
          <a:xfrm>
            <a:off x="761541" y="2656732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endParaRPr lang="ko-KR" altLang="en-US" sz="3200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5400000" flipH="1">
            <a:off x="892201" y="3472095"/>
            <a:ext cx="4485776" cy="24629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28"/>
          <p:cNvSpPr>
            <a:spLocks noChangeArrowheads="1"/>
          </p:cNvSpPr>
          <p:nvPr/>
        </p:nvSpPr>
        <p:spPr bwMode="auto">
          <a:xfrm>
            <a:off x="745357" y="2060848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건강한</a:t>
            </a:r>
            <a:endParaRPr lang="ko-KR" altLang="en-US" sz="320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 flipV="1">
            <a:off x="937028" y="2581511"/>
            <a:ext cx="1476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모서리가 둥근 직사각형 11"/>
          <p:cNvSpPr/>
          <p:nvPr/>
        </p:nvSpPr>
        <p:spPr bwMode="auto">
          <a:xfrm>
            <a:off x="488504" y="3854018"/>
            <a:ext cx="2381641" cy="1657610"/>
          </a:xfrm>
          <a:prstGeom prst="roundRect">
            <a:avLst>
              <a:gd name="adj" fmla="val 0"/>
            </a:avLst>
          </a:prstGeom>
          <a:noFill/>
          <a:ln w="15875" algn="ctr">
            <a:solidFill>
              <a:srgbClr val="FFFFFF">
                <a:lumMod val="8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18000" tIns="252000" rIns="18000" bIns="91440" anchor="ctr"/>
          <a:lstStyle/>
          <a:p>
            <a:pPr algn="ctr" latinLnBrk="0">
              <a:lnSpc>
                <a:spcPct val="115000"/>
              </a:lnSpc>
              <a:defRPr/>
            </a:pP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자신이 가진 재능으로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스포츠클럽에 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기여하고</a:t>
            </a:r>
            <a:r>
              <a:rPr lang="en-US" altLang="ko-KR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스포츠클럽 운영에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참여하는</a:t>
            </a:r>
            <a:b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건강한 스포츠문화 조성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91021" y="3677343"/>
            <a:ext cx="1906291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16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건강한 클럽문화</a:t>
            </a:r>
            <a:endParaRPr lang="en-US" altLang="ko-KR" sz="1600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3487530" y="1196752"/>
            <a:ext cx="5930682" cy="4896544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  <a:defRPr/>
            </a:pPr>
            <a:endParaRPr lang="en-GB" altLang="en-US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3642758" y="1310588"/>
            <a:ext cx="487013" cy="41183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방향</a:t>
            </a:r>
            <a:endParaRPr lang="en-US" altLang="ko-KR" sz="1200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Group 110"/>
          <p:cNvGraphicFramePr>
            <a:graphicFrameLocks noGrp="1"/>
          </p:cNvGraphicFramePr>
          <p:nvPr>
            <p:extLst/>
          </p:nvPr>
        </p:nvGraphicFramePr>
        <p:xfrm>
          <a:off x="3647632" y="3933056"/>
          <a:ext cx="5581377" cy="208103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5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936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방식으로 스포츠클럽에 기여할 수 있는 자원봉사 루트를 만든다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 문화가 확산되기 위해 노력한다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또한 스포츠클럽은 자원봉사자의 명예를 높이기 위해 노력한다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2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자치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종목별 자치조직이 구성되도록 노력한다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자치조직은 새로운 회원에게 열려있고 도움을 줄 수 있어야 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대의원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종목별 자지조직의 대표는 대의원의 자격으로 스포츠클럽 정기총회에 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참석하여 클럽의 의사결정 과정에 참여한다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5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올바른 운동상식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건강상식이 회원에게 전달되고 확산 될 수 있도록 노력한다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운동을 통해 육체와 정신 모두가 건강해 질 수 있도록 정보를 공유한다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1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571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89"/>
          <p:cNvSpPr txBox="1">
            <a:spLocks noChangeArrowheads="1"/>
          </p:cNvSpPr>
          <p:nvPr/>
        </p:nvSpPr>
        <p:spPr bwMode="auto">
          <a:xfrm>
            <a:off x="4189217" y="1287830"/>
            <a:ext cx="5048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회원이 자신이 가진 재능을 활용하여 다른 구성원에게 도움을 제공하는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발전을 위한 헌신과 적극적인 참여가 이루어지는 스포츠클럽  </a:t>
            </a:r>
            <a:endParaRPr kumimoji="0" lang="ko-KR" altLang="en-US" sz="12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3651654" y="3691137"/>
            <a:ext cx="5577355" cy="20591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추진방향</a:t>
            </a:r>
            <a:endParaRPr lang="en-US" altLang="ko-KR" sz="1200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538383" y="1988841"/>
            <a:ext cx="5515002" cy="1498858"/>
            <a:chOff x="3501889" y="1381959"/>
            <a:chExt cx="5765486" cy="1614236"/>
          </a:xfrm>
        </p:grpSpPr>
        <p:grpSp>
          <p:nvGrpSpPr>
            <p:cNvPr id="20" name="그룹 19"/>
            <p:cNvGrpSpPr/>
            <p:nvPr/>
          </p:nvGrpSpPr>
          <p:grpSpPr>
            <a:xfrm>
              <a:off x="4867837" y="1381959"/>
              <a:ext cx="3136603" cy="1108449"/>
              <a:chOff x="4545006" y="1566403"/>
              <a:chExt cx="3487293" cy="1232380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5808858" y="1566403"/>
                <a:ext cx="981613" cy="982025"/>
                <a:chOff x="4113137" y="1535584"/>
                <a:chExt cx="981613" cy="982025"/>
              </a:xfrm>
            </p:grpSpPr>
            <p:sp>
              <p:nvSpPr>
                <p:cNvPr id="29" name="모서리가 둥근 직사각형 90"/>
                <p:cNvSpPr>
                  <a:spLocks noChangeArrowheads="1"/>
                </p:cNvSpPr>
                <p:nvPr/>
              </p:nvSpPr>
              <p:spPr bwMode="auto">
                <a:xfrm>
                  <a:off x="4131583" y="1535584"/>
                  <a:ext cx="943295" cy="931058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72000" tIns="72000" rIns="72000" bIns="36000" anchor="ctr"/>
                <a:lstStyle/>
                <a:p>
                  <a:pPr algn="ctr" latinLnBrk="0"/>
                  <a:endParaRPr lang="en-US" altLang="ko-KR" sz="1500" kern="0" spc="-150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4939334" y="1720672"/>
                  <a:ext cx="144000" cy="1440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" name="이등변 삼각형 30"/>
                <p:cNvSpPr/>
                <p:nvPr/>
              </p:nvSpPr>
              <p:spPr bwMode="auto">
                <a:xfrm rot="2933669">
                  <a:off x="4317217" y="1587327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2" name="이등변 삼각형 31"/>
                <p:cNvSpPr/>
                <p:nvPr/>
              </p:nvSpPr>
              <p:spPr bwMode="auto">
                <a:xfrm rot="7923608">
                  <a:off x="4825711" y="1591431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3" name="이등변 삼각형 32"/>
                <p:cNvSpPr/>
                <p:nvPr/>
              </p:nvSpPr>
              <p:spPr bwMode="auto">
                <a:xfrm rot="18681678">
                  <a:off x="4314098" y="2371624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4" name="이등변 삼각형 33"/>
                <p:cNvSpPr/>
                <p:nvPr/>
              </p:nvSpPr>
              <p:spPr bwMode="auto">
                <a:xfrm rot="14100533">
                  <a:off x="4807475" y="2385122"/>
                  <a:ext cx="62064" cy="39335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5" name="이등변 삼각형 34"/>
                <p:cNvSpPr/>
                <p:nvPr/>
              </p:nvSpPr>
              <p:spPr bwMode="auto">
                <a:xfrm rot="20464399">
                  <a:off x="4113137" y="2087680"/>
                  <a:ext cx="62879" cy="388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6" name="이등변 삼각형 35"/>
                <p:cNvSpPr/>
                <p:nvPr/>
              </p:nvSpPr>
              <p:spPr bwMode="auto">
                <a:xfrm rot="11480403">
                  <a:off x="5031871" y="2087679"/>
                  <a:ext cx="62879" cy="388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latinLnBrk="0">
                    <a:lnSpc>
                      <a:spcPct val="110000"/>
                    </a:lnSpc>
                  </a:pPr>
                  <a:endParaRPr lang="ko-KR" altLang="en-US" sz="1600" kern="0" spc="-1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4130110" y="1720672"/>
                  <a:ext cx="144000" cy="1440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8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4537428" y="2373609"/>
                  <a:ext cx="144000" cy="1440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5866350" y="1804296"/>
                <a:ext cx="868850" cy="492436"/>
              </a:xfrm>
              <a:prstGeom prst="roundRect">
                <a:avLst>
                  <a:gd name="adj" fmla="val 0"/>
                </a:avLst>
              </a:prstGeom>
              <a:noFill/>
              <a:ln w="12700" algn="ctr">
                <a:noFill/>
                <a:round/>
                <a:headEnd/>
                <a:tailEnd/>
              </a:ln>
            </p:spPr>
            <p:txBody>
              <a:bodyPr wrap="square" tIns="36000" bIns="36000" anchor="t">
                <a:spAutoFit/>
              </a:bodyPr>
              <a:lstStyle/>
              <a:p>
                <a:pPr algn="ctr">
                  <a:spcAft>
                    <a:spcPts val="200"/>
                  </a:spcAft>
                  <a:buSzPct val="80000"/>
                </a:pPr>
                <a:r>
                  <a:rPr lang="ko-KR" altLang="en-US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건강한</a:t>
                </a:r>
                <a:r>
                  <a:rPr lang="en-US" altLang="ko-KR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pc="-150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클럽문화</a:t>
                </a:r>
                <a:endParaRPr lang="en-US" altLang="ko-KR" spc="-15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Rectangle 54"/>
              <p:cNvSpPr>
                <a:spLocks noChangeArrowheads="1"/>
              </p:cNvSpPr>
              <p:nvPr/>
            </p:nvSpPr>
            <p:spPr bwMode="auto">
              <a:xfrm>
                <a:off x="6818855" y="1566404"/>
                <a:ext cx="1213444" cy="21376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algn="ctr">
                <a:noFill/>
                <a:prstDash val="sysDash"/>
                <a:round/>
                <a:headEnd/>
                <a:tailEnd/>
              </a:ln>
            </p:spPr>
            <p:txBody>
              <a:bodyPr wrap="square" lIns="0" rIns="0" anchor="ctr"/>
              <a:lstStyle/>
              <a:p>
                <a:pPr algn="ctr">
                  <a:defRPr/>
                </a:pP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클럽기여</a:t>
                </a:r>
                <a:r>
                  <a:rPr lang="en-US" altLang="ko-KR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헌신</a:t>
                </a:r>
                <a:endParaRPr lang="ko-KR" altLang="en-US" spc="-5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" name="Rectangle 54"/>
              <p:cNvSpPr>
                <a:spLocks noChangeArrowheads="1"/>
              </p:cNvSpPr>
              <p:nvPr/>
            </p:nvSpPr>
            <p:spPr bwMode="auto">
              <a:xfrm>
                <a:off x="4545006" y="1566404"/>
                <a:ext cx="1213444" cy="21376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algn="ctr">
                <a:noFill/>
                <a:prstDash val="sysDash"/>
                <a:round/>
                <a:headEnd/>
                <a:tailEnd/>
              </a:ln>
            </p:spPr>
            <p:txBody>
              <a:bodyPr wrap="square" lIns="0" rIns="0" anchor="ctr"/>
              <a:lstStyle/>
              <a:p>
                <a:pPr algn="ctr">
                  <a:defRPr/>
                </a:pP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지도자원봉사</a:t>
                </a:r>
                <a:endParaRPr lang="ko-KR" altLang="en-US" spc="-5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Rectangle 54"/>
              <p:cNvSpPr>
                <a:spLocks noChangeArrowheads="1"/>
              </p:cNvSpPr>
              <p:nvPr/>
            </p:nvSpPr>
            <p:spPr bwMode="auto">
              <a:xfrm>
                <a:off x="5699616" y="2583253"/>
                <a:ext cx="1154162" cy="2155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algn="ctr">
                <a:noFill/>
                <a:prstDash val="sysDash"/>
                <a:round/>
                <a:headEnd/>
                <a:tailEnd/>
              </a:ln>
            </p:spPr>
            <p:txBody>
              <a:bodyPr wrap="square" lIns="0" rIns="0" anchor="ctr"/>
              <a:lstStyle/>
              <a:p>
                <a:pPr algn="ctr">
                  <a:defRPr/>
                </a:pPr>
                <a:r>
                  <a:rPr lang="ko-KR" altLang="en-US" spc="-5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의사결정 참여</a:t>
                </a:r>
                <a:endParaRPr lang="ko-KR" altLang="en-US" spc="-5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3501889" y="1617513"/>
              <a:ext cx="2404448" cy="48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종목능력이 뛰어난 회원이 </a:t>
              </a:r>
              <a:r>
                <a:rPr lang="en-US" altLang="ko-KR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초보회원을 이끌어주는 환경조성 </a:t>
              </a:r>
              <a:endParaRPr lang="ko-KR" altLang="en-US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944434" y="1617513"/>
              <a:ext cx="2322941" cy="48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indent="-9048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자신의 시간과 재능을 스포츠클럽을 위해 기부 </a:t>
              </a:r>
              <a:endParaRPr lang="ko-KR" altLang="en-US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816935" y="2515566"/>
              <a:ext cx="5304036" cy="480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indent="-90488" 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 자치조직을 통한 종목 커뮤니티 활성화</a:t>
              </a:r>
              <a:endParaRPr lang="en-US" altLang="ko-KR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90488" indent="-90488" 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o-KR" altLang="en-US" sz="1150" spc="-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대의원으로 스포츠클럽 운영 참여</a:t>
              </a:r>
              <a:endParaRPr lang="ko-KR" altLang="en-US" sz="115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61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843744" y="1171254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핵심영역  </a:t>
            </a:r>
            <a:r>
              <a:rPr lang="en-US" altLang="ko-KR" sz="2000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3]</a:t>
            </a:r>
            <a:endParaRPr lang="en-US" altLang="ko-KR" sz="2000" kern="0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802292" y="1738313"/>
            <a:ext cx="1777445" cy="166380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anchor="ctr"/>
          <a:lstStyle/>
          <a:p>
            <a:pPr algn="ctr"/>
            <a:endParaRPr lang="ko-KR" altLang="en-US" sz="1200" spc="-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28"/>
          <p:cNvSpPr>
            <a:spLocks noChangeArrowheads="1"/>
          </p:cNvSpPr>
          <p:nvPr/>
        </p:nvSpPr>
        <p:spPr bwMode="auto">
          <a:xfrm>
            <a:off x="761541" y="2656732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나누는</a:t>
            </a:r>
            <a:endParaRPr lang="ko-KR" altLang="en-US" sz="3200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88504" y="3854018"/>
            <a:ext cx="2381641" cy="1657610"/>
          </a:xfrm>
          <a:prstGeom prst="roundRect">
            <a:avLst>
              <a:gd name="adj" fmla="val 0"/>
            </a:avLst>
          </a:prstGeom>
          <a:noFill/>
          <a:ln w="15875" algn="ctr">
            <a:solidFill>
              <a:srgbClr val="FFFFFF">
                <a:lumMod val="8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18000" tIns="252000" rIns="18000" bIns="91440" anchor="ctr"/>
          <a:lstStyle/>
          <a:p>
            <a:pPr algn="ctr" latinLnBrk="0">
              <a:lnSpc>
                <a:spcPct val="115000"/>
              </a:lnSpc>
              <a:defRPr/>
            </a:pP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초보자에서 엘리트</a:t>
            </a:r>
            <a:r>
              <a:rPr lang="en-US" altLang="ko-KR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세대와 계층이 </a:t>
            </a:r>
            <a:r>
              <a:rPr lang="ko-KR" altLang="en-US" sz="1500" kern="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 </a:t>
            </a:r>
            <a: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성장하고 클럽의 혜택을 </a:t>
            </a:r>
            <a:br>
              <a:rPr lang="ko-KR" altLang="en-US" sz="1500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지역사회에 다시 나누는</a:t>
            </a:r>
            <a:b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</a:t>
            </a:r>
            <a:r>
              <a:rPr lang="ko-KR" altLang="en-US" sz="1500" u="sng" kern="0" spc="-50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선순환</a:t>
            </a:r>
            <a:r>
              <a:rPr lang="ko-KR" altLang="en-US" sz="1500" u="sng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체계 조성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 rot="5400000" flipH="1">
            <a:off x="892201" y="3472095"/>
            <a:ext cx="4485776" cy="246295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lang="ko-KR" altLang="en-US" sz="1350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56789" y="3677343"/>
            <a:ext cx="257474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1600" kern="0" spc="-1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더불어 성장하고 나누는 문화</a:t>
            </a:r>
            <a:endParaRPr lang="en-US" altLang="ko-KR" sz="1600" kern="0" spc="-1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28"/>
          <p:cNvSpPr>
            <a:spLocks noChangeArrowheads="1"/>
          </p:cNvSpPr>
          <p:nvPr/>
        </p:nvSpPr>
        <p:spPr bwMode="auto">
          <a:xfrm>
            <a:off x="745357" y="2104124"/>
            <a:ext cx="1843270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성장하고</a:t>
            </a:r>
            <a:endParaRPr lang="ko-KR" altLang="en-US" sz="320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 bwMode="auto">
          <a:xfrm flipV="1">
            <a:off x="937028" y="2581511"/>
            <a:ext cx="1476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8"/>
          <p:cNvSpPr/>
          <p:nvPr/>
        </p:nvSpPr>
        <p:spPr>
          <a:xfrm>
            <a:off x="3487530" y="1196752"/>
            <a:ext cx="5930682" cy="4896544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50000"/>
              </a:lnSpc>
              <a:defRPr/>
            </a:pPr>
            <a:endParaRPr lang="en-GB" altLang="en-US" kern="0" spc="-5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3642758" y="1310588"/>
            <a:ext cx="487013" cy="41183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방향</a:t>
            </a:r>
            <a:endParaRPr lang="en-US" altLang="ko-KR" sz="1200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Group 110"/>
          <p:cNvGraphicFramePr>
            <a:graphicFrameLocks noGrp="1"/>
          </p:cNvGraphicFramePr>
          <p:nvPr>
            <p:extLst/>
          </p:nvPr>
        </p:nvGraphicFramePr>
        <p:xfrm>
          <a:off x="3647632" y="3942733"/>
          <a:ext cx="5581377" cy="2084156"/>
        </p:xfrm>
        <a:graphic>
          <a:graphicData uri="http://schemas.openxmlformats.org/drawingml/2006/table">
            <a:tbl>
              <a:tblPr/>
              <a:tblGrid>
                <a:gridCol w="765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6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615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성장세대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스포츠클럽은 지역학교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u="none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어린이집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유치원과 연계하여 스포츠 서비스를 제공하기 위해 노력한다</a:t>
                      </a:r>
                      <a:r>
                        <a:rPr lang="en-US" altLang="ko-KR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학교스포츠클럽리그 지원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청소년대회를 개최하고자 노력한다</a:t>
                      </a:r>
                      <a:r>
                        <a:rPr lang="en-US" altLang="ko-KR" sz="1200" b="0" u="none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en-US" altLang="ko-KR" sz="1200" b="0" u="none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4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엘리트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육성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지역을 대표하는 공부하는 운동선수를 육성한다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기여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스포츠클럽은 지역사회를 위한 다양한 나눔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봉사활동을 진행한다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지역사회에 기여할 수 있는 </a:t>
                      </a:r>
                      <a:r>
                        <a:rPr lang="ko-KR" altLang="en-US" sz="1200" b="0" u="none" kern="1200" spc="-5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사업을 확보한다</a:t>
                      </a:r>
                      <a:r>
                        <a:rPr lang="en-US" altLang="ko-KR" sz="1200" b="0" u="none" kern="120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0" marT="36000" marB="4678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4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일자리</a:t>
                      </a:r>
                      <a: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창출</a:t>
                      </a:r>
                      <a:endParaRPr kumimoji="1" lang="en-US" altLang="ko-KR" sz="12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46787" marB="467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지역의 은퇴선수가 안정적으로 일할 수 있는 스포츠 일자리를 만들어나간다</a:t>
                      </a:r>
                      <a:r>
                        <a:rPr lang="en-US" altLang="ko-KR" sz="1200" b="0" u="none" kern="120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b="0" u="none" kern="1200" spc="-15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36000" marB="4571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89"/>
          <p:cNvSpPr txBox="1">
            <a:spLocks noChangeArrowheads="1"/>
          </p:cNvSpPr>
          <p:nvPr/>
        </p:nvSpPr>
        <p:spPr bwMode="auto">
          <a:xfrm>
            <a:off x="4189217" y="1287830"/>
            <a:ext cx="5228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축적된 역량은 지역사회로 확장되어 지역의 전반적인 스포츠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복지를 향상시키는 방향으로 발전하고</a:t>
            </a:r>
            <a:r>
              <a:rPr kumimoji="0" lang="en-US" altLang="ko-KR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2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이를 통해 클럽에 대한 인식 제고 </a:t>
            </a:r>
            <a:endParaRPr kumimoji="0" lang="ko-KR" altLang="en-US" sz="12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3651654" y="3681028"/>
            <a:ext cx="5577355" cy="20591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200" kern="0" spc="-5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추진방향</a:t>
            </a:r>
            <a:endParaRPr lang="en-US" altLang="ko-KR" sz="1200" kern="0" spc="-5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3701327" y="1811096"/>
            <a:ext cx="2043761" cy="1620000"/>
            <a:chOff x="354842" y="2830349"/>
            <a:chExt cx="3538028" cy="2804449"/>
          </a:xfrm>
        </p:grpSpPr>
        <p:sp>
          <p:nvSpPr>
            <p:cNvPr id="20" name="Freeform 3"/>
            <p:cNvSpPr>
              <a:spLocks/>
            </p:cNvSpPr>
            <p:nvPr/>
          </p:nvSpPr>
          <p:spPr bwMode="blackWhite">
            <a:xfrm>
              <a:off x="821960" y="3312119"/>
              <a:ext cx="2033546" cy="984399"/>
            </a:xfrm>
            <a:custGeom>
              <a:avLst/>
              <a:gdLst>
                <a:gd name="T0" fmla="*/ 983 w 1553"/>
                <a:gd name="T1" fmla="*/ 584 h 753"/>
                <a:gd name="T2" fmla="*/ 1417 w 1553"/>
                <a:gd name="T3" fmla="*/ 541 h 753"/>
                <a:gd name="T4" fmla="*/ 1552 w 1553"/>
                <a:gd name="T5" fmla="*/ 150 h 753"/>
                <a:gd name="T6" fmla="*/ 1447 w 1553"/>
                <a:gd name="T7" fmla="*/ 227 h 753"/>
                <a:gd name="T8" fmla="*/ 1398 w 1553"/>
                <a:gd name="T9" fmla="*/ 186 h 753"/>
                <a:gd name="T10" fmla="*/ 1347 w 1553"/>
                <a:gd name="T11" fmla="*/ 149 h 753"/>
                <a:gd name="T12" fmla="*/ 1294 w 1553"/>
                <a:gd name="T13" fmla="*/ 116 h 753"/>
                <a:gd name="T14" fmla="*/ 1238 w 1553"/>
                <a:gd name="T15" fmla="*/ 87 h 753"/>
                <a:gd name="T16" fmla="*/ 1181 w 1553"/>
                <a:gd name="T17" fmla="*/ 61 h 753"/>
                <a:gd name="T18" fmla="*/ 1122 w 1553"/>
                <a:gd name="T19" fmla="*/ 41 h 753"/>
                <a:gd name="T20" fmla="*/ 1060 w 1553"/>
                <a:gd name="T21" fmla="*/ 23 h 753"/>
                <a:gd name="T22" fmla="*/ 999 w 1553"/>
                <a:gd name="T23" fmla="*/ 12 h 753"/>
                <a:gd name="T24" fmla="*/ 936 w 1553"/>
                <a:gd name="T25" fmla="*/ 4 h 753"/>
                <a:gd name="T26" fmla="*/ 873 w 1553"/>
                <a:gd name="T27" fmla="*/ 0 h 753"/>
                <a:gd name="T28" fmla="*/ 810 w 1553"/>
                <a:gd name="T29" fmla="*/ 2 h 753"/>
                <a:gd name="T30" fmla="*/ 748 w 1553"/>
                <a:gd name="T31" fmla="*/ 8 h 753"/>
                <a:gd name="T32" fmla="*/ 685 w 1553"/>
                <a:gd name="T33" fmla="*/ 19 h 753"/>
                <a:gd name="T34" fmla="*/ 624 w 1553"/>
                <a:gd name="T35" fmla="*/ 34 h 753"/>
                <a:gd name="T36" fmla="*/ 564 w 1553"/>
                <a:gd name="T37" fmla="*/ 53 h 753"/>
                <a:gd name="T38" fmla="*/ 506 w 1553"/>
                <a:gd name="T39" fmla="*/ 76 h 753"/>
                <a:gd name="T40" fmla="*/ 449 w 1553"/>
                <a:gd name="T41" fmla="*/ 104 h 753"/>
                <a:gd name="T42" fmla="*/ 395 w 1553"/>
                <a:gd name="T43" fmla="*/ 137 h 753"/>
                <a:gd name="T44" fmla="*/ 342 w 1553"/>
                <a:gd name="T45" fmla="*/ 172 h 753"/>
                <a:gd name="T46" fmla="*/ 294 w 1553"/>
                <a:gd name="T47" fmla="*/ 212 h 753"/>
                <a:gd name="T48" fmla="*/ 248 w 1553"/>
                <a:gd name="T49" fmla="*/ 254 h 753"/>
                <a:gd name="T50" fmla="*/ 205 w 1553"/>
                <a:gd name="T51" fmla="*/ 301 h 753"/>
                <a:gd name="T52" fmla="*/ 165 w 1553"/>
                <a:gd name="T53" fmla="*/ 350 h 753"/>
                <a:gd name="T54" fmla="*/ 130 w 1553"/>
                <a:gd name="T55" fmla="*/ 401 h 753"/>
                <a:gd name="T56" fmla="*/ 98 w 1553"/>
                <a:gd name="T57" fmla="*/ 456 h 753"/>
                <a:gd name="T58" fmla="*/ 71 w 1553"/>
                <a:gd name="T59" fmla="*/ 512 h 753"/>
                <a:gd name="T60" fmla="*/ 46 w 1553"/>
                <a:gd name="T61" fmla="*/ 570 h 753"/>
                <a:gd name="T62" fmla="*/ 27 w 1553"/>
                <a:gd name="T63" fmla="*/ 631 h 753"/>
                <a:gd name="T64" fmla="*/ 11 w 1553"/>
                <a:gd name="T65" fmla="*/ 692 h 753"/>
                <a:gd name="T66" fmla="*/ 0 w 1553"/>
                <a:gd name="T67" fmla="*/ 752 h 753"/>
                <a:gd name="T68" fmla="*/ 222 w 1553"/>
                <a:gd name="T69" fmla="*/ 608 h 753"/>
                <a:gd name="T70" fmla="*/ 440 w 1553"/>
                <a:gd name="T71" fmla="*/ 749 h 753"/>
                <a:gd name="T72" fmla="*/ 455 w 1553"/>
                <a:gd name="T73" fmla="*/ 710 h 753"/>
                <a:gd name="T74" fmla="*/ 474 w 1553"/>
                <a:gd name="T75" fmla="*/ 670 h 753"/>
                <a:gd name="T76" fmla="*/ 498 w 1553"/>
                <a:gd name="T77" fmla="*/ 632 h 753"/>
                <a:gd name="T78" fmla="*/ 525 w 1553"/>
                <a:gd name="T79" fmla="*/ 596 h 753"/>
                <a:gd name="T80" fmla="*/ 556 w 1553"/>
                <a:gd name="T81" fmla="*/ 563 h 753"/>
                <a:gd name="T82" fmla="*/ 589 w 1553"/>
                <a:gd name="T83" fmla="*/ 533 h 753"/>
                <a:gd name="T84" fmla="*/ 626 w 1553"/>
                <a:gd name="T85" fmla="*/ 507 h 753"/>
                <a:gd name="T86" fmla="*/ 665 w 1553"/>
                <a:gd name="T87" fmla="*/ 485 h 753"/>
                <a:gd name="T88" fmla="*/ 706 w 1553"/>
                <a:gd name="T89" fmla="*/ 467 h 753"/>
                <a:gd name="T90" fmla="*/ 749 w 1553"/>
                <a:gd name="T91" fmla="*/ 453 h 753"/>
                <a:gd name="T92" fmla="*/ 793 w 1553"/>
                <a:gd name="T93" fmla="*/ 443 h 753"/>
                <a:gd name="T94" fmla="*/ 837 w 1553"/>
                <a:gd name="T95" fmla="*/ 438 h 753"/>
                <a:gd name="T96" fmla="*/ 882 w 1553"/>
                <a:gd name="T97" fmla="*/ 438 h 753"/>
                <a:gd name="T98" fmla="*/ 927 w 1553"/>
                <a:gd name="T99" fmla="*/ 442 h 753"/>
                <a:gd name="T100" fmla="*/ 971 w 1553"/>
                <a:gd name="T101" fmla="*/ 450 h 753"/>
                <a:gd name="T102" fmla="*/ 1014 w 1553"/>
                <a:gd name="T103" fmla="*/ 464 h 753"/>
                <a:gd name="T104" fmla="*/ 1055 w 1553"/>
                <a:gd name="T105" fmla="*/ 480 h 753"/>
                <a:gd name="T106" fmla="*/ 1095 w 1553"/>
                <a:gd name="T107" fmla="*/ 502 h 753"/>
                <a:gd name="T108" fmla="*/ 983 w 1553"/>
                <a:gd name="T109" fmla="*/ 58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Freeform 4"/>
            <p:cNvSpPr>
              <a:spLocks/>
            </p:cNvSpPr>
            <p:nvPr/>
          </p:nvSpPr>
          <p:spPr bwMode="blackWhite">
            <a:xfrm>
              <a:off x="639786" y="4180653"/>
              <a:ext cx="1598595" cy="1398458"/>
            </a:xfrm>
            <a:custGeom>
              <a:avLst/>
              <a:gdLst>
                <a:gd name="T0" fmla="*/ 1220 w 1221"/>
                <a:gd name="T1" fmla="*/ 1042 h 1071"/>
                <a:gd name="T2" fmla="*/ 1002 w 1221"/>
                <a:gd name="T3" fmla="*/ 847 h 1071"/>
                <a:gd name="T4" fmla="*/ 1081 w 1221"/>
                <a:gd name="T5" fmla="*/ 630 h 1071"/>
                <a:gd name="T6" fmla="*/ 1038 w 1221"/>
                <a:gd name="T7" fmla="*/ 635 h 1071"/>
                <a:gd name="T8" fmla="*/ 994 w 1221"/>
                <a:gd name="T9" fmla="*/ 636 h 1071"/>
                <a:gd name="T10" fmla="*/ 950 w 1221"/>
                <a:gd name="T11" fmla="*/ 634 h 1071"/>
                <a:gd name="T12" fmla="*/ 906 w 1221"/>
                <a:gd name="T13" fmla="*/ 626 h 1071"/>
                <a:gd name="T14" fmla="*/ 865 w 1221"/>
                <a:gd name="T15" fmla="*/ 614 h 1071"/>
                <a:gd name="T16" fmla="*/ 823 w 1221"/>
                <a:gd name="T17" fmla="*/ 599 h 1071"/>
                <a:gd name="T18" fmla="*/ 784 w 1221"/>
                <a:gd name="T19" fmla="*/ 579 h 1071"/>
                <a:gd name="T20" fmla="*/ 747 w 1221"/>
                <a:gd name="T21" fmla="*/ 556 h 1071"/>
                <a:gd name="T22" fmla="*/ 713 w 1221"/>
                <a:gd name="T23" fmla="*/ 528 h 1071"/>
                <a:gd name="T24" fmla="*/ 682 w 1221"/>
                <a:gd name="T25" fmla="*/ 496 h 1071"/>
                <a:gd name="T26" fmla="*/ 653 w 1221"/>
                <a:gd name="T27" fmla="*/ 463 h 1071"/>
                <a:gd name="T28" fmla="*/ 629 w 1221"/>
                <a:gd name="T29" fmla="*/ 427 h 1071"/>
                <a:gd name="T30" fmla="*/ 609 w 1221"/>
                <a:gd name="T31" fmla="*/ 390 h 1071"/>
                <a:gd name="T32" fmla="*/ 594 w 1221"/>
                <a:gd name="T33" fmla="*/ 352 h 1071"/>
                <a:gd name="T34" fmla="*/ 581 w 1221"/>
                <a:gd name="T35" fmla="*/ 314 h 1071"/>
                <a:gd name="T36" fmla="*/ 573 w 1221"/>
                <a:gd name="T37" fmla="*/ 273 h 1071"/>
                <a:gd name="T38" fmla="*/ 568 w 1221"/>
                <a:gd name="T39" fmla="*/ 232 h 1071"/>
                <a:gd name="T40" fmla="*/ 712 w 1221"/>
                <a:gd name="T41" fmla="*/ 232 h 1071"/>
                <a:gd name="T42" fmla="*/ 368 w 1221"/>
                <a:gd name="T43" fmla="*/ 0 h 1071"/>
                <a:gd name="T44" fmla="*/ 0 w 1221"/>
                <a:gd name="T45" fmla="*/ 235 h 1071"/>
                <a:gd name="T46" fmla="*/ 134 w 1221"/>
                <a:gd name="T47" fmla="*/ 234 h 1071"/>
                <a:gd name="T48" fmla="*/ 139 w 1221"/>
                <a:gd name="T49" fmla="*/ 296 h 1071"/>
                <a:gd name="T50" fmla="*/ 148 w 1221"/>
                <a:gd name="T51" fmla="*/ 358 h 1071"/>
                <a:gd name="T52" fmla="*/ 161 w 1221"/>
                <a:gd name="T53" fmla="*/ 419 h 1071"/>
                <a:gd name="T54" fmla="*/ 178 w 1221"/>
                <a:gd name="T55" fmla="*/ 479 h 1071"/>
                <a:gd name="T56" fmla="*/ 200 w 1221"/>
                <a:gd name="T57" fmla="*/ 538 h 1071"/>
                <a:gd name="T58" fmla="*/ 227 w 1221"/>
                <a:gd name="T59" fmla="*/ 595 h 1071"/>
                <a:gd name="T60" fmla="*/ 257 w 1221"/>
                <a:gd name="T61" fmla="*/ 650 h 1071"/>
                <a:gd name="T62" fmla="*/ 291 w 1221"/>
                <a:gd name="T63" fmla="*/ 702 h 1071"/>
                <a:gd name="T64" fmla="*/ 328 w 1221"/>
                <a:gd name="T65" fmla="*/ 751 h 1071"/>
                <a:gd name="T66" fmla="*/ 369 w 1221"/>
                <a:gd name="T67" fmla="*/ 797 h 1071"/>
                <a:gd name="T68" fmla="*/ 413 w 1221"/>
                <a:gd name="T69" fmla="*/ 841 h 1071"/>
                <a:gd name="T70" fmla="*/ 459 w 1221"/>
                <a:gd name="T71" fmla="*/ 882 h 1071"/>
                <a:gd name="T72" fmla="*/ 509 w 1221"/>
                <a:gd name="T73" fmla="*/ 919 h 1071"/>
                <a:gd name="T74" fmla="*/ 562 w 1221"/>
                <a:gd name="T75" fmla="*/ 951 h 1071"/>
                <a:gd name="T76" fmla="*/ 617 w 1221"/>
                <a:gd name="T77" fmla="*/ 981 h 1071"/>
                <a:gd name="T78" fmla="*/ 673 w 1221"/>
                <a:gd name="T79" fmla="*/ 1007 h 1071"/>
                <a:gd name="T80" fmla="*/ 732 w 1221"/>
                <a:gd name="T81" fmla="*/ 1027 h 1071"/>
                <a:gd name="T82" fmla="*/ 791 w 1221"/>
                <a:gd name="T83" fmla="*/ 1045 h 1071"/>
                <a:gd name="T84" fmla="*/ 852 w 1221"/>
                <a:gd name="T85" fmla="*/ 1057 h 1071"/>
                <a:gd name="T86" fmla="*/ 913 w 1221"/>
                <a:gd name="T87" fmla="*/ 1067 h 1071"/>
                <a:gd name="T88" fmla="*/ 975 w 1221"/>
                <a:gd name="T89" fmla="*/ 1070 h 1071"/>
                <a:gd name="T90" fmla="*/ 1037 w 1221"/>
                <a:gd name="T91" fmla="*/ 1070 h 1071"/>
                <a:gd name="T92" fmla="*/ 1098 w 1221"/>
                <a:gd name="T93" fmla="*/ 1066 h 1071"/>
                <a:gd name="T94" fmla="*/ 1160 w 1221"/>
                <a:gd name="T95" fmla="*/ 1056 h 1071"/>
                <a:gd name="T96" fmla="*/ 1220 w 1221"/>
                <a:gd name="T97" fmla="*/ 1042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blackWhite">
            <a:xfrm>
              <a:off x="2044876" y="3753123"/>
              <a:ext cx="1038128" cy="1881675"/>
            </a:xfrm>
            <a:custGeom>
              <a:avLst/>
              <a:gdLst>
                <a:gd name="T0" fmla="*/ 286 w 793"/>
                <a:gd name="T1" fmla="*/ 1316 h 1440"/>
                <a:gd name="T2" fmla="*/ 340 w 793"/>
                <a:gd name="T3" fmla="*/ 1290 h 1440"/>
                <a:gd name="T4" fmla="*/ 392 w 793"/>
                <a:gd name="T5" fmla="*/ 1260 h 1440"/>
                <a:gd name="T6" fmla="*/ 442 w 793"/>
                <a:gd name="T7" fmla="*/ 1225 h 1440"/>
                <a:gd name="T8" fmla="*/ 490 w 793"/>
                <a:gd name="T9" fmla="*/ 1187 h 1440"/>
                <a:gd name="T10" fmla="*/ 535 w 793"/>
                <a:gd name="T11" fmla="*/ 1146 h 1440"/>
                <a:gd name="T12" fmla="*/ 576 w 793"/>
                <a:gd name="T13" fmla="*/ 1102 h 1440"/>
                <a:gd name="T14" fmla="*/ 616 w 793"/>
                <a:gd name="T15" fmla="*/ 1055 h 1440"/>
                <a:gd name="T16" fmla="*/ 650 w 793"/>
                <a:gd name="T17" fmla="*/ 1005 h 1440"/>
                <a:gd name="T18" fmla="*/ 682 w 793"/>
                <a:gd name="T19" fmla="*/ 953 h 1440"/>
                <a:gd name="T20" fmla="*/ 709 w 793"/>
                <a:gd name="T21" fmla="*/ 900 h 1440"/>
                <a:gd name="T22" fmla="*/ 734 w 793"/>
                <a:gd name="T23" fmla="*/ 844 h 1440"/>
                <a:gd name="T24" fmla="*/ 753 w 793"/>
                <a:gd name="T25" fmla="*/ 786 h 1440"/>
                <a:gd name="T26" fmla="*/ 770 w 793"/>
                <a:gd name="T27" fmla="*/ 727 h 1440"/>
                <a:gd name="T28" fmla="*/ 781 w 793"/>
                <a:gd name="T29" fmla="*/ 668 h 1440"/>
                <a:gd name="T30" fmla="*/ 789 w 793"/>
                <a:gd name="T31" fmla="*/ 608 h 1440"/>
                <a:gd name="T32" fmla="*/ 792 w 793"/>
                <a:gd name="T33" fmla="*/ 547 h 1440"/>
                <a:gd name="T34" fmla="*/ 790 w 793"/>
                <a:gd name="T35" fmla="*/ 487 h 1440"/>
                <a:gd name="T36" fmla="*/ 786 w 793"/>
                <a:gd name="T37" fmla="*/ 427 h 1440"/>
                <a:gd name="T38" fmla="*/ 775 w 793"/>
                <a:gd name="T39" fmla="*/ 367 h 1440"/>
                <a:gd name="T40" fmla="*/ 762 w 793"/>
                <a:gd name="T41" fmla="*/ 308 h 1440"/>
                <a:gd name="T42" fmla="*/ 744 w 793"/>
                <a:gd name="T43" fmla="*/ 249 h 1440"/>
                <a:gd name="T44" fmla="*/ 722 w 793"/>
                <a:gd name="T45" fmla="*/ 193 h 1440"/>
                <a:gd name="T46" fmla="*/ 697 w 793"/>
                <a:gd name="T47" fmla="*/ 137 h 1440"/>
                <a:gd name="T48" fmla="*/ 667 w 793"/>
                <a:gd name="T49" fmla="*/ 84 h 1440"/>
                <a:gd name="T50" fmla="*/ 639 w 793"/>
                <a:gd name="T51" fmla="*/ 41 h 1440"/>
                <a:gd name="T52" fmla="*/ 609 w 793"/>
                <a:gd name="T53" fmla="*/ 0 h 1440"/>
                <a:gd name="T54" fmla="*/ 521 w 793"/>
                <a:gd name="T55" fmla="*/ 247 h 1440"/>
                <a:gd name="T56" fmla="*/ 277 w 793"/>
                <a:gd name="T57" fmla="*/ 280 h 1440"/>
                <a:gd name="T58" fmla="*/ 294 w 793"/>
                <a:gd name="T59" fmla="*/ 308 h 1440"/>
                <a:gd name="T60" fmla="*/ 316 w 793"/>
                <a:gd name="T61" fmla="*/ 347 h 1440"/>
                <a:gd name="T62" fmla="*/ 332 w 793"/>
                <a:gd name="T63" fmla="*/ 389 h 1440"/>
                <a:gd name="T64" fmla="*/ 345 w 793"/>
                <a:gd name="T65" fmla="*/ 431 h 1440"/>
                <a:gd name="T66" fmla="*/ 353 w 793"/>
                <a:gd name="T67" fmla="*/ 475 h 1440"/>
                <a:gd name="T68" fmla="*/ 357 w 793"/>
                <a:gd name="T69" fmla="*/ 519 h 1440"/>
                <a:gd name="T70" fmla="*/ 355 w 793"/>
                <a:gd name="T71" fmla="*/ 564 h 1440"/>
                <a:gd name="T72" fmla="*/ 350 w 793"/>
                <a:gd name="T73" fmla="*/ 608 h 1440"/>
                <a:gd name="T74" fmla="*/ 339 w 793"/>
                <a:gd name="T75" fmla="*/ 652 h 1440"/>
                <a:gd name="T76" fmla="*/ 325 w 793"/>
                <a:gd name="T77" fmla="*/ 694 h 1440"/>
                <a:gd name="T78" fmla="*/ 306 w 793"/>
                <a:gd name="T79" fmla="*/ 734 h 1440"/>
                <a:gd name="T80" fmla="*/ 284 w 793"/>
                <a:gd name="T81" fmla="*/ 772 h 1440"/>
                <a:gd name="T82" fmla="*/ 257 w 793"/>
                <a:gd name="T83" fmla="*/ 808 h 1440"/>
                <a:gd name="T84" fmla="*/ 227 w 793"/>
                <a:gd name="T85" fmla="*/ 841 h 1440"/>
                <a:gd name="T86" fmla="*/ 193 w 793"/>
                <a:gd name="T87" fmla="*/ 871 h 1440"/>
                <a:gd name="T88" fmla="*/ 156 w 793"/>
                <a:gd name="T89" fmla="*/ 896 h 1440"/>
                <a:gd name="T90" fmla="*/ 113 w 793"/>
                <a:gd name="T91" fmla="*/ 761 h 1440"/>
                <a:gd name="T92" fmla="*/ 0 w 793"/>
                <a:gd name="T93" fmla="*/ 1169 h 1440"/>
                <a:gd name="T94" fmla="*/ 321 w 793"/>
                <a:gd name="T95" fmla="*/ 1439 h 1440"/>
                <a:gd name="T96" fmla="*/ 286 w 793"/>
                <a:gd name="T97" fmla="*/ 131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54842" y="2830349"/>
              <a:ext cx="3170906" cy="439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05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5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</a:t>
              </a:r>
              <a:r>
                <a:rPr kumimoji="0" lang="ko-KR" altLang="en-US" sz="1050" kern="0" dirty="0" err="1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선순환</a:t>
              </a:r>
              <a:r>
                <a:rPr kumimoji="0" lang="ko-KR" altLang="en-US" sz="105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체계</a:t>
              </a:r>
              <a:r>
                <a:rPr kumimoji="0" lang="en-US" altLang="ko-KR" sz="105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endParaRPr lang="ko-KR" altLang="en-US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164588" y="3325214"/>
              <a:ext cx="1508518" cy="654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00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</a:t>
              </a:r>
              <a:r>
                <a:rPr kumimoji="0" lang="en-US" altLang="ko-KR" sz="100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100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100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역량 강화</a:t>
              </a:r>
              <a:endParaRPr kumimoji="0" lang="ko-KR" altLang="en-US" sz="10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239002" y="4509265"/>
              <a:ext cx="1653868" cy="799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dirty="0" smtClean="0">
                  <a:solidFill>
                    <a:srgbClr val="C050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지역사회</a:t>
              </a:r>
              <a:r>
                <a:rPr kumimoji="0" lang="en-US" altLang="ko-KR" sz="1200" kern="0" dirty="0" smtClean="0">
                  <a:solidFill>
                    <a:srgbClr val="C050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1200" kern="0" dirty="0" smtClean="0">
                  <a:solidFill>
                    <a:srgbClr val="C050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1200" kern="0" dirty="0" smtClean="0">
                  <a:solidFill>
                    <a:srgbClr val="C050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공헌</a:t>
              </a:r>
              <a:endParaRPr kumimoji="0" lang="ko-KR" altLang="en-US" sz="1200" kern="0" dirty="0">
                <a:solidFill>
                  <a:srgbClr val="C050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50182" y="4474778"/>
              <a:ext cx="1508518" cy="905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000" kern="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스포츠클럽인식 및 이미지 개선</a:t>
              </a:r>
              <a:endParaRPr kumimoji="0" lang="ko-KR" altLang="en-US" sz="10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" name="Freeform 7"/>
          <p:cNvSpPr>
            <a:spLocks/>
          </p:cNvSpPr>
          <p:nvPr/>
        </p:nvSpPr>
        <p:spPr bwMode="gray">
          <a:xfrm>
            <a:off x="4808984" y="2658619"/>
            <a:ext cx="274321" cy="204429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963656" y="2276872"/>
            <a:ext cx="32018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향상된 역량은 지역 성장</a:t>
            </a:r>
            <a: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세대의 스포츠활동 활성화로 확장</a:t>
            </a:r>
            <a: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200" u="sng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청소년 및 엘리트선수 육성 등</a:t>
            </a:r>
            <a:endParaRPr lang="en-US" altLang="ko-KR" sz="1200" u="sng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체육소외계층을 대상으로 한 스포츠복지</a:t>
            </a:r>
            <a: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사업</a:t>
            </a:r>
            <a:r>
              <a:rPr lang="en-US" altLang="ko-KR" sz="120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20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등 지역사회 복지 향상 노력</a:t>
            </a:r>
            <a:endParaRPr lang="ko-KR" altLang="en-US" sz="120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왼쪽 중괄호 28"/>
          <p:cNvSpPr/>
          <p:nvPr/>
        </p:nvSpPr>
        <p:spPr bwMode="auto">
          <a:xfrm>
            <a:off x="5613558" y="2312876"/>
            <a:ext cx="275546" cy="1029230"/>
          </a:xfrm>
          <a:prstGeom prst="leftBrace">
            <a:avLst>
              <a:gd name="adj1" fmla="val 35297"/>
              <a:gd name="adj2" fmla="val 64458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ko-KR" altLang="en-US" sz="1200" smtClean="0">
              <a:solidFill>
                <a:prstClr val="black"/>
              </a:solidFill>
              <a:latin typeface="Arial" charset="0"/>
              <a:ea typeface="윤고딕1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공공스포츠클럽 비전체계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Rectangle 122"/>
          <p:cNvSpPr>
            <a:spLocks noChangeArrowheads="1"/>
          </p:cNvSpPr>
          <p:nvPr/>
        </p:nvSpPr>
        <p:spPr bwMode="gray">
          <a:xfrm>
            <a:off x="855487" y="1165020"/>
            <a:ext cx="8608616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6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공공스포츠클럽이 </a:t>
            </a:r>
            <a:r>
              <a:rPr lang="en-US" altLang="ko-KR" sz="1600" kern="0" spc="-100" dirty="0" smtClean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-100" dirty="0" smtClean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공유가치</a:t>
            </a:r>
            <a:r>
              <a:rPr lang="en-US" altLang="ko-KR" sz="1600" kern="0" spc="-100" dirty="0" smtClean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kern="0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”Pleasure &amp; Sharing”</a:t>
            </a:r>
            <a:r>
              <a:rPr lang="ko-KR" altLang="en-US" sz="16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실현하고자 하는 것은</a:t>
            </a:r>
            <a:r>
              <a:rPr lang="en-US" altLang="ko-KR" sz="1600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ko-KR" altLang="en-US" sz="1600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865478" y="1588537"/>
            <a:ext cx="820859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그룹 7"/>
          <p:cNvGrpSpPr/>
          <p:nvPr/>
        </p:nvGrpSpPr>
        <p:grpSpPr>
          <a:xfrm>
            <a:off x="1100572" y="1914486"/>
            <a:ext cx="7704856" cy="1449231"/>
            <a:chOff x="348446" y="2372770"/>
            <a:chExt cx="7897338" cy="943567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3474931" y="2372770"/>
              <a:ext cx="4770853" cy="943567"/>
            </a:xfrm>
            <a:prstGeom prst="ellipse">
              <a:avLst/>
            </a:prstGeom>
            <a:solidFill>
              <a:srgbClr val="FFC000">
                <a:alpha val="57646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V="1">
              <a:off x="473168" y="2860712"/>
              <a:ext cx="24801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square" lIns="91431" tIns="45715" rIns="91431" bIns="45715" anchor="ctr">
              <a:spAutoFit/>
            </a:bodyPr>
            <a:lstStyle/>
            <a:p>
              <a:pPr algn="r" latinLnBrk="0">
                <a:defRPr/>
              </a:pPr>
              <a:endPara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48446" y="2631241"/>
              <a:ext cx="1338952" cy="465176"/>
            </a:xfrm>
            <a:prstGeom prst="rect">
              <a:avLst/>
            </a:prstGeom>
            <a:solidFill>
              <a:srgbClr val="4F81BD"/>
            </a:solidFill>
            <a:ln w="12700" algn="ctr">
              <a:solidFill>
                <a:srgbClr val="EEECE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90000" tIns="0" rIns="90000" bIns="0" anchor="ctr"/>
            <a:lstStyle/>
            <a:p>
              <a:pPr algn="ctr" defTabSz="761921" eaLnBrk="0" latinLnBrk="0" hangingPunct="0">
                <a:defRPr/>
              </a:pPr>
              <a:r>
                <a:rPr lang="ko-KR" altLang="en-US" sz="1600" i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공공</a:t>
              </a:r>
              <a:r>
                <a:rPr lang="en-US" altLang="ko-KR" sz="1600" i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600" i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600" i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</a:t>
              </a:r>
              <a:endParaRPr lang="en-US" altLang="ko-KR" sz="16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3460803" y="2498952"/>
              <a:ext cx="2592888" cy="691203"/>
            </a:xfrm>
            <a:prstGeom prst="ellipse">
              <a:avLst/>
            </a:prstGeom>
            <a:solidFill>
              <a:srgbClr val="C0504D">
                <a:lumMod val="60000"/>
                <a:lumOff val="40000"/>
                <a:alpha val="57646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495898" y="2763283"/>
              <a:ext cx="1173466" cy="200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스포츠 클럽</a:t>
              </a:r>
              <a:endPara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4" name="Oval 113"/>
            <p:cNvSpPr>
              <a:spLocks noChangeAspect="1" noChangeArrowheads="1"/>
            </p:cNvSpPr>
            <p:nvPr/>
          </p:nvSpPr>
          <p:spPr bwMode="auto">
            <a:xfrm>
              <a:off x="2984377" y="2637484"/>
              <a:ext cx="1280505" cy="447677"/>
            </a:xfrm>
            <a:prstGeom prst="ellipse">
              <a:avLst/>
            </a:prstGeom>
            <a:solidFill>
              <a:srgbClr val="AE4845">
                <a:lumMod val="60000"/>
                <a:lumOff val="40000"/>
              </a:srgbClr>
            </a:solidFill>
            <a:ln w="19050" algn="ctr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lIns="89991" tIns="45715" rIns="89991" bIns="45715" anchor="ctr"/>
            <a:lstStyle/>
            <a:p>
              <a:pPr algn="ctr" latinLnBrk="0">
                <a:spcBef>
                  <a:spcPct val="10000"/>
                </a:spcBef>
                <a:defRPr/>
              </a:pPr>
              <a:r>
                <a:rPr lang="ko-KR" altLang="en-US" sz="1400" i="1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</a:t>
              </a:r>
              <a:endParaRPr lang="en-US" altLang="ko-KR" sz="1400" i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453718" y="2541241"/>
              <a:ext cx="240868" cy="207411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latinLnBrk="0" hangingPunct="0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en-US" altLang="zh-CN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4677547" y="2541241"/>
              <a:ext cx="242641" cy="207411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latinLnBrk="0" hangingPunct="0"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335725" y="2535408"/>
              <a:ext cx="1252166" cy="594959"/>
              <a:chOff x="3392488" y="2709863"/>
              <a:chExt cx="1122362" cy="647700"/>
            </a:xfrm>
          </p:grpSpPr>
          <p:cxnSp>
            <p:nvCxnSpPr>
              <p:cNvPr id="25" name="직선 화살표 연결선 24"/>
              <p:cNvCxnSpPr/>
              <p:nvPr/>
            </p:nvCxnSpPr>
            <p:spPr bwMode="auto">
              <a:xfrm flipV="1">
                <a:off x="3408363" y="2709863"/>
                <a:ext cx="239712" cy="138112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6" name="직선 화살표 연결선 25"/>
              <p:cNvCxnSpPr/>
              <p:nvPr/>
            </p:nvCxnSpPr>
            <p:spPr bwMode="auto">
              <a:xfrm flipV="1">
                <a:off x="3933825" y="2759075"/>
                <a:ext cx="581025" cy="1412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7" name="직선 화살표 연결선 26"/>
              <p:cNvCxnSpPr/>
              <p:nvPr/>
            </p:nvCxnSpPr>
            <p:spPr bwMode="auto">
              <a:xfrm>
                <a:off x="3392488" y="3228975"/>
                <a:ext cx="320675" cy="1285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8" name="직선 화살표 연결선 27"/>
              <p:cNvCxnSpPr/>
              <p:nvPr/>
            </p:nvCxnSpPr>
            <p:spPr bwMode="auto">
              <a:xfrm>
                <a:off x="3933825" y="3214688"/>
                <a:ext cx="581025" cy="141287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</p:grpSp>
        <p:grpSp>
          <p:nvGrpSpPr>
            <p:cNvPr id="18" name="그룹 17"/>
            <p:cNvGrpSpPr/>
            <p:nvPr/>
          </p:nvGrpSpPr>
          <p:grpSpPr>
            <a:xfrm>
              <a:off x="5680319" y="2439667"/>
              <a:ext cx="1767834" cy="786441"/>
              <a:chOff x="3392488" y="2709863"/>
              <a:chExt cx="995269" cy="647700"/>
            </a:xfrm>
          </p:grpSpPr>
          <p:cxnSp>
            <p:nvCxnSpPr>
              <p:cNvPr id="21" name="직선 화살표 연결선 20"/>
              <p:cNvCxnSpPr/>
              <p:nvPr/>
            </p:nvCxnSpPr>
            <p:spPr bwMode="auto">
              <a:xfrm flipV="1">
                <a:off x="3408363" y="2709863"/>
                <a:ext cx="239712" cy="138112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2" name="직선 화살표 연결선 21"/>
              <p:cNvCxnSpPr/>
              <p:nvPr/>
            </p:nvCxnSpPr>
            <p:spPr bwMode="auto">
              <a:xfrm flipV="1">
                <a:off x="3806732" y="2759075"/>
                <a:ext cx="581025" cy="1412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3" name="직선 화살표 연결선 22"/>
              <p:cNvCxnSpPr/>
              <p:nvPr/>
            </p:nvCxnSpPr>
            <p:spPr bwMode="auto">
              <a:xfrm>
                <a:off x="3392488" y="3228975"/>
                <a:ext cx="320675" cy="128588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4" name="직선 화살표 연결선 23"/>
              <p:cNvCxnSpPr/>
              <p:nvPr/>
            </p:nvCxnSpPr>
            <p:spPr bwMode="auto">
              <a:xfrm>
                <a:off x="3806732" y="3214688"/>
                <a:ext cx="581025" cy="141287"/>
              </a:xfrm>
              <a:prstGeom prst="straightConnector1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 bwMode="auto">
            <a:xfrm>
              <a:off x="6074096" y="2761613"/>
              <a:ext cx="1856974" cy="200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지역사회</a:t>
              </a:r>
              <a:r>
                <a:rPr lang="en-US" altLang="ko-KR" sz="1400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(</a:t>
              </a:r>
              <a:r>
                <a:rPr lang="ko-KR" altLang="en-US" sz="1400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일반 국민</a:t>
              </a:r>
              <a:r>
                <a:rPr lang="en-US" altLang="ko-KR" sz="1400" kern="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)</a:t>
              </a:r>
              <a:endPara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6158123" y="2541241"/>
              <a:ext cx="242641" cy="207411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latinLnBrk="0" hangingPunct="0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en-US" altLang="zh-CN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9" name="직선 화살표 연결선 48"/>
          <p:cNvCxnSpPr>
            <a:stCxn id="11" idx="2"/>
            <a:endCxn id="9" idx="4"/>
          </p:cNvCxnSpPr>
          <p:nvPr/>
        </p:nvCxnSpPr>
        <p:spPr bwMode="auto">
          <a:xfrm rot="16200000" flipH="1">
            <a:off x="3947048" y="832622"/>
            <a:ext cx="337777" cy="4724411"/>
          </a:xfrm>
          <a:prstGeom prst="bentConnector3">
            <a:avLst>
              <a:gd name="adj1" fmla="val 370711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0" name="직선 화살표 연결선 48"/>
          <p:cNvCxnSpPr>
            <a:stCxn id="11" idx="2"/>
            <a:endCxn id="9" idx="5"/>
          </p:cNvCxnSpPr>
          <p:nvPr/>
        </p:nvCxnSpPr>
        <p:spPr bwMode="auto">
          <a:xfrm rot="16200000" flipH="1">
            <a:off x="4875985" y="-96315"/>
            <a:ext cx="125542" cy="6370051"/>
          </a:xfrm>
          <a:prstGeom prst="bentConnector3">
            <a:avLst>
              <a:gd name="adj1" fmla="val 1617872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2316241" y="3832954"/>
            <a:ext cx="4010390" cy="601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45712" rIns="72000" bIns="45712">
            <a:noAutofit/>
          </a:bodyPr>
          <a:lstStyle/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스포츠에 친숙해 질 수 있는 다양한 프로그램 운영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및 국민의 건강을 위한 캠페인 프로그램 전개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교류 목적의 리그 및 대회 등 클럽 사업 추진</a:t>
            </a:r>
            <a:endParaRPr lang="ko-KR" altLang="en-US" sz="12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2496261" y="4794806"/>
            <a:ext cx="5508612" cy="83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45712" rIns="72000" bIns="45712" anchor="ctr">
            <a:noAutofit/>
          </a:bodyPr>
          <a:lstStyle/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중심의 성장 세대 지원 스포츠 프로그램 추진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 스포츠 복지 차원의 프로그램 개발 및 지역사회 기관 연계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lvl="1" indent="-93663">
              <a:spcAft>
                <a:spcPts val="6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은퇴선수 </a:t>
            </a:r>
            <a:r>
              <a:rPr lang="ko-KR" altLang="en-US" sz="1200" spc="-5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재능나눔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엘리트 육성을 바탕으로 지역사회 내 스포츠 통합 기여</a:t>
            </a:r>
            <a:endParaRPr lang="ko-KR" altLang="en-US" sz="12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직선 화살표 연결선 48"/>
          <p:cNvCxnSpPr>
            <a:stCxn id="11" idx="2"/>
            <a:endCxn id="14" idx="4"/>
          </p:cNvCxnSpPr>
          <p:nvPr/>
        </p:nvCxnSpPr>
        <p:spPr bwMode="auto">
          <a:xfrm rot="5400000" flipH="1" flipV="1">
            <a:off x="3016674" y="1745709"/>
            <a:ext cx="17288" cy="2543174"/>
          </a:xfrm>
          <a:prstGeom prst="bentConnector3">
            <a:avLst>
              <a:gd name="adj1" fmla="val -225281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직사각형 33"/>
          <p:cNvSpPr/>
          <p:nvPr/>
        </p:nvSpPr>
        <p:spPr>
          <a:xfrm>
            <a:off x="1997125" y="3209464"/>
            <a:ext cx="2057186" cy="62670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000FF"/>
              </a:buClr>
              <a:buFont typeface="나눔바른고딕 Light" panose="020B0603020101020101" pitchFamily="50" charset="-127"/>
              <a:buChar char="▲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내에서 </a:t>
            </a:r>
            <a:r>
              <a:rPr lang="ko-KR" altLang="en-US" sz="1200" spc="-5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회원간의 자발적 교류 추진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1200" spc="-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96060" y="5852151"/>
            <a:ext cx="8541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공공스포츠클럽에 대한 이상적인 </a:t>
            </a:r>
            <a: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Role Model</a:t>
            </a:r>
            <a:r>
              <a:rPr lang="ko-KR" altLang="en-US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지역사회 내 위상 구축</a:t>
            </a:r>
            <a: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6611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247541" y="3106486"/>
            <a:ext cx="9504000" cy="1267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stealth" w="lg" len="lg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995" y="993996"/>
            <a:ext cx="8484558" cy="4924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40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스포츠클럽 사업 흐름도</a:t>
            </a:r>
            <a:endParaRPr lang="ko-KR" altLang="en-US" sz="40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30"/>
          <p:cNvSpPr>
            <a:spLocks noChangeArrowheads="1"/>
          </p:cNvSpPr>
          <p:nvPr/>
        </p:nvSpPr>
        <p:spPr bwMode="auto">
          <a:xfrm>
            <a:off x="491998" y="2596036"/>
            <a:ext cx="1693089" cy="104624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스포츠클럽 설립</a:t>
            </a:r>
            <a:endParaRPr lang="en-US" altLang="ko-KR" sz="1500" kern="0" spc="-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30"/>
          <p:cNvSpPr>
            <a:spLocks noChangeArrowheads="1"/>
          </p:cNvSpPr>
          <p:nvPr/>
        </p:nvSpPr>
        <p:spPr bwMode="auto">
          <a:xfrm>
            <a:off x="2299989" y="2596036"/>
            <a:ext cx="1693089" cy="104624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클럽</a:t>
            </a:r>
            <a:r>
              <a:rPr lang="en-US" altLang="ko-KR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시스템 구축</a:t>
            </a:r>
            <a:endParaRPr lang="en-US" altLang="ko-KR" sz="1500" kern="0" spc="-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30"/>
          <p:cNvSpPr>
            <a:spLocks noChangeArrowheads="1"/>
          </p:cNvSpPr>
          <p:nvPr/>
        </p:nvSpPr>
        <p:spPr bwMode="auto">
          <a:xfrm>
            <a:off x="4107980" y="2596036"/>
            <a:ext cx="1693089" cy="1046249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종목 및 프로그램</a:t>
            </a:r>
            <a:r>
              <a:rPr lang="en-US" altLang="ko-KR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운영</a:t>
            </a:r>
            <a:endParaRPr lang="en-US" altLang="ko-KR" sz="1500" kern="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30"/>
          <p:cNvSpPr>
            <a:spLocks noChangeArrowheads="1"/>
          </p:cNvSpPr>
          <p:nvPr/>
        </p:nvSpPr>
        <p:spPr bwMode="auto">
          <a:xfrm>
            <a:off x="5915970" y="2596036"/>
            <a:ext cx="1693089" cy="1046252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500" kern="0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커뮤니티 </a:t>
            </a: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활동</a:t>
            </a:r>
            <a:endParaRPr lang="en-US" altLang="ko-KR" sz="1500" kern="0" spc="-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30"/>
          <p:cNvSpPr>
            <a:spLocks noChangeArrowheads="1"/>
          </p:cNvSpPr>
          <p:nvPr/>
        </p:nvSpPr>
        <p:spPr bwMode="auto">
          <a:xfrm>
            <a:off x="7723961" y="2596036"/>
            <a:ext cx="1693089" cy="1061086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1500" kern="0" spc="-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재정 자립</a:t>
            </a:r>
            <a:endParaRPr lang="en-US" altLang="ko-KR" sz="1500" kern="0" spc="-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474456" y="3835952"/>
            <a:ext cx="1710631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 조직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구성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회원 모집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지역사회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공청회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개최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30"/>
          <p:cNvSpPr>
            <a:spLocks noChangeArrowheads="1"/>
          </p:cNvSpPr>
          <p:nvPr/>
        </p:nvSpPr>
        <p:spPr bwMode="auto">
          <a:xfrm>
            <a:off x="1222754" y="2215637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3030745" y="2215637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0"/>
          <p:cNvSpPr>
            <a:spLocks noChangeArrowheads="1"/>
          </p:cNvSpPr>
          <p:nvPr/>
        </p:nvSpPr>
        <p:spPr bwMode="auto">
          <a:xfrm>
            <a:off x="4837212" y="2218000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0"/>
          <p:cNvSpPr>
            <a:spLocks noChangeArrowheads="1"/>
          </p:cNvSpPr>
          <p:nvPr/>
        </p:nvSpPr>
        <p:spPr bwMode="auto">
          <a:xfrm>
            <a:off x="6646726" y="2215637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0"/>
          <p:cNvSpPr>
            <a:spLocks noChangeArrowheads="1"/>
          </p:cNvSpPr>
          <p:nvPr/>
        </p:nvSpPr>
        <p:spPr bwMode="auto">
          <a:xfrm>
            <a:off x="8454717" y="2173605"/>
            <a:ext cx="231576" cy="249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200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2303257" y="3835952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 확보 및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매니저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확보 및 관리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4115432" y="3835952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방향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유형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대회 및 리그 개최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외부 연계 활동</a:t>
            </a:r>
            <a:endParaRPr lang="en-US" altLang="ko-KR" sz="1200" spc="-100" dirty="0">
              <a:solidFill>
                <a:prstClr val="black">
                  <a:lumMod val="50000"/>
                  <a:lumOff val="50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5935919" y="3835952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커뮤니티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방향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및 주민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참여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소외 계층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참여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7731468" y="3835952"/>
            <a:ext cx="1689822" cy="208823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72000" tIns="108000" rIns="180000" anchor="t"/>
          <a:lstStyle/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재정 자립 및 </a:t>
            </a: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>
              <a:spcAft>
                <a:spcPts val="1200"/>
              </a:spcAft>
              <a:buFontTx/>
              <a:buAutoNum type="arabicPeriod"/>
            </a:pPr>
            <a:r>
              <a: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재정 확보 방안</a:t>
            </a:r>
            <a:endParaRPr lang="en-US" altLang="ko-KR" sz="12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5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69457" y="3383540"/>
            <a:ext cx="6947376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스포츠클럽의 이해</a:t>
            </a:r>
            <a:endParaRPr kumimoji="0" lang="en-US" altLang="ko-KR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646956" y="3177816"/>
            <a:ext cx="6606920" cy="1259296"/>
            <a:chOff x="3005580" y="3177816"/>
            <a:chExt cx="3889672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3007252" y="3177816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3005580" y="4365112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640" y="4851157"/>
            <a:ext cx="32403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필요성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공공스포츠클럽 개요</a:t>
            </a:r>
            <a:endParaRPr lang="ko-KR" altLang="en-US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공공스포츠클럽 비전</a:t>
            </a:r>
            <a:endParaRPr lang="ko-KR" altLang="en-US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운영매뉴얼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2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Ⅱ</a:t>
            </a:r>
            <a:endParaRPr kumimoji="0" lang="ko-KR" altLang="en-US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11024" y="3383540"/>
            <a:ext cx="627292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스포츠클럽 설립</a:t>
            </a:r>
            <a:endParaRPr kumimoji="0" lang="en-US" altLang="ko-KR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824982" y="3177816"/>
            <a:ext cx="6250870" cy="1259296"/>
            <a:chOff x="2103370" y="3177816"/>
            <a:chExt cx="5694093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105042" y="3177816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103370" y="4365112"/>
              <a:ext cx="5692421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운영매뉴얼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4548" y="465313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비영리법인 설립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 조직 </a:t>
            </a:r>
            <a:r>
              <a:rPr lang="ko-KR" altLang="en-US" sz="16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구성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회원 </a:t>
            </a:r>
            <a:r>
              <a:rPr lang="ko-KR" altLang="en-US" sz="16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모집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지역사회 공청회 개최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 bwMode="auto">
          <a:xfrm>
            <a:off x="3758284" y="2498172"/>
            <a:ext cx="5298405" cy="85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6" name="Rectangle 4"/>
          <p:cNvSpPr/>
          <p:nvPr/>
        </p:nvSpPr>
        <p:spPr bwMode="auto">
          <a:xfrm>
            <a:off x="3758284" y="3433833"/>
            <a:ext cx="5298405" cy="85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7" name="Rectangle 4"/>
          <p:cNvSpPr/>
          <p:nvPr/>
        </p:nvSpPr>
        <p:spPr bwMode="auto">
          <a:xfrm>
            <a:off x="3758284" y="4377005"/>
            <a:ext cx="5298405" cy="85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4" name="Rectangle 4"/>
          <p:cNvSpPr/>
          <p:nvPr/>
        </p:nvSpPr>
        <p:spPr bwMode="auto">
          <a:xfrm>
            <a:off x="3758284" y="1576796"/>
            <a:ext cx="5298405" cy="85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1" name="직사각형 30"/>
          <p:cNvSpPr>
            <a:spLocks noChangeArrowheads="1"/>
          </p:cNvSpPr>
          <p:nvPr/>
        </p:nvSpPr>
        <p:spPr bwMode="auto">
          <a:xfrm>
            <a:off x="1136576" y="1579619"/>
            <a:ext cx="2621707" cy="84788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비영리법인 설립</a:t>
            </a:r>
            <a:endParaRPr lang="ko-KR" altLang="en-US" sz="1400" spc="-5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38405" y="1577227"/>
            <a:ext cx="242733" cy="1512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1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3" name="직사각형 30"/>
          <p:cNvSpPr>
            <a:spLocks noChangeArrowheads="1"/>
          </p:cNvSpPr>
          <p:nvPr/>
        </p:nvSpPr>
        <p:spPr bwMode="auto">
          <a:xfrm>
            <a:off x="1136576" y="2506286"/>
            <a:ext cx="2621707" cy="84788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운영조직 </a:t>
            </a:r>
            <a:r>
              <a: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구성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138405" y="2503894"/>
            <a:ext cx="242733" cy="1512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2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5" name="직사각형 30"/>
          <p:cNvSpPr>
            <a:spLocks noChangeArrowheads="1"/>
          </p:cNvSpPr>
          <p:nvPr/>
        </p:nvSpPr>
        <p:spPr bwMode="auto">
          <a:xfrm>
            <a:off x="1136576" y="3440426"/>
            <a:ext cx="2621707" cy="84788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클럽회원 </a:t>
            </a:r>
            <a:r>
              <a: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모집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1138405" y="3438034"/>
            <a:ext cx="242733" cy="1512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3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3796" y="1686255"/>
            <a:ext cx="5002346" cy="72327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비영리사단법인에 대한 이해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프로세스 및 기타 확인 사항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설립 허가 신청 서류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0887" y="3608123"/>
            <a:ext cx="5075802" cy="44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연차 별 회원 확보 목표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회원 모집 프로세스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1057" y="2620346"/>
            <a:ext cx="5015085" cy="60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운영조직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회원총회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운영위원회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종목별사업부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회원총회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회장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이사회’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운영위원회’ 및 ‘종목별사업부’ 별 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업무구성 및 주요사항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136576" y="4378978"/>
            <a:ext cx="2621707" cy="850273"/>
            <a:chOff x="1116136" y="5087645"/>
            <a:chExt cx="2621707" cy="963316"/>
          </a:xfrm>
        </p:grpSpPr>
        <p:sp>
          <p:nvSpPr>
            <p:cNvPr id="20" name="직사각형 30"/>
            <p:cNvSpPr>
              <a:spLocks noChangeArrowheads="1"/>
            </p:cNvSpPr>
            <p:nvPr/>
          </p:nvSpPr>
          <p:spPr bwMode="auto">
            <a:xfrm>
              <a:off x="1116136" y="5090355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지역사회 공청회 개최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117965" y="5087645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4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85847" y="4472701"/>
            <a:ext cx="5070841" cy="60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공청회 진행 프로세스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이해관계자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동호회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사설 스포츠 센터 등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별 지역사회 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협력 방안   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"/>
          <p:cNvSpPr/>
          <p:nvPr/>
        </p:nvSpPr>
        <p:spPr bwMode="auto">
          <a:xfrm rot="10800000" flipV="1">
            <a:off x="1123039" y="1073228"/>
            <a:ext cx="2646015" cy="334832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latinLnBrk="0"/>
            <a:r>
              <a:rPr kumimoji="0" lang="ko-KR" altLang="en-US" sz="1600" kern="0" spc="-1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 설립</a:t>
            </a:r>
            <a:endParaRPr kumimoji="0" lang="en-US" altLang="ko-KR" sz="1600" kern="0" spc="-1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Rectangle 4"/>
          <p:cNvSpPr/>
          <p:nvPr/>
        </p:nvSpPr>
        <p:spPr bwMode="auto">
          <a:xfrm>
            <a:off x="3758284" y="5373216"/>
            <a:ext cx="5298405" cy="85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136576" y="5375189"/>
            <a:ext cx="2621707" cy="850273"/>
            <a:chOff x="1116136" y="5087645"/>
            <a:chExt cx="2621707" cy="963316"/>
          </a:xfrm>
        </p:grpSpPr>
        <p:sp>
          <p:nvSpPr>
            <p:cNvPr id="30" name="직사각형 30"/>
            <p:cNvSpPr>
              <a:spLocks noChangeArrowheads="1"/>
            </p:cNvSpPr>
            <p:nvPr/>
          </p:nvSpPr>
          <p:spPr bwMode="auto">
            <a:xfrm>
              <a:off x="1116136" y="5090355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유의사항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1117965" y="5087645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5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985847" y="5646880"/>
            <a:ext cx="507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행정절차 준수 및 회계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세무 유의 사항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5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비영리법인에 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대한 이해</a:t>
              </a: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비영리법인과 영리법인의 차이는 무엇인가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본 스포츠클럽을 왜 비영리사단법인으로 만들고자 하는가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93245" y="2060848"/>
            <a:ext cx="1075201" cy="227374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영리법인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VS</a:t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비영리법인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911341"/>
              </p:ext>
            </p:extLst>
          </p:nvPr>
        </p:nvGraphicFramePr>
        <p:xfrm>
          <a:off x="1712910" y="2060849"/>
          <a:ext cx="7704140" cy="227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78"/>
                <a:gridCol w="3600400"/>
                <a:gridCol w="3671962"/>
              </a:tblGrid>
              <a:tr h="501864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4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해석</a:t>
                      </a:r>
                      <a:endParaRPr lang="ko-KR" altLang="en-US" sz="14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5467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법인이 공익적 사업을 하여도 그 사업에 따른 이익을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사원에게 분배하는 경우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구성원의 이익을 추구하고 있기에 해당 법인은 공익적 사업을 하고 있다 하더라도 영리법인으로 구분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720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지역주민에게 특정 서비스를 제공하여 사업에 따른 이익을 확보하나 이를 사원에게 분배하지 않고 본 목적사업에 재투자 할 경우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특정 서비스 제공에 따라 수익이 발생하고 있으나 해당 이익을 사원에게 분배하지 않고 본 목적사업에 재투자하고 있기 때문이 비영리법인으로 구분 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 bwMode="auto">
          <a:xfrm>
            <a:off x="493249" y="4443909"/>
            <a:ext cx="1075200" cy="159625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Why </a:t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비영리법인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19573" y="4501279"/>
            <a:ext cx="769126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지역사회에서 클럽 운영을 통해 회비수입 및 기부금 수입을 확보하고 해당 수입을 사원에게 분배가 아닌 지속적으로 스포츠클럽사업 목적을 달성하기 위해 재투자 하기 위해 비영리법인으로 설립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사단법인의 최고의사결정 기구는 사원총회로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본 스포츠클럽은 사업의 주도적인 운영은 이사회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사무국이 진행하더라도  최종 의사결정은 스포츠클럽 회원이 할 수 있는 구조로 가기 위해 비영리사단법인으로 설립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이는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사회적협동조합도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동일함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사회적협동조합원은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조합원이 의사결정 진행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즉 스포츠클럽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자체가 하나의 비영리 </a:t>
            </a:r>
            <a:r>
              <a:rPr lang="ko-KR" altLang="en-US" sz="12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법인격으로서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대표성과 연속성을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가지고 회원이 의사결정에 참여하고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수익사업에 대한 적절한 활용 및 관리감독을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위해 비영리법인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형태로 본 스포츠클럽을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0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 유형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어떤 형태의 비영리법인으로 설립할 수 있는가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비영리사단법인과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사회적협동조합은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어떤 차이가 있는가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2325353"/>
              </p:ext>
            </p:extLst>
          </p:nvPr>
        </p:nvGraphicFramePr>
        <p:xfrm>
          <a:off x="564219" y="1880828"/>
          <a:ext cx="8852831" cy="3140202"/>
        </p:xfrm>
        <a:graphic>
          <a:graphicData uri="http://schemas.openxmlformats.org/drawingml/2006/table">
            <a:tbl>
              <a:tblPr/>
              <a:tblGrid>
                <a:gridCol w="932397"/>
                <a:gridCol w="3960217"/>
                <a:gridCol w="3960217"/>
              </a:tblGrid>
              <a:tr h="350299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비영리사단법인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사회적협동조합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2362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법인격</a:t>
                      </a:r>
                      <a:endParaRPr lang="ko-KR" altLang="en-US" sz="1100" b="1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비영리법인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비영리법인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050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설립주체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발기인</a:t>
                      </a:r>
                      <a:r>
                        <a:rPr lang="en-US" altLang="ko-KR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이상</a:t>
                      </a:r>
                      <a:r>
                        <a:rPr lang="en-US" altLang="ko-KR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발기인</a:t>
                      </a:r>
                      <a:r>
                        <a:rPr lang="en-US" altLang="ko-KR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이상</a:t>
                      </a:r>
                      <a:r>
                        <a:rPr lang="en-US" altLang="ko-KR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 조합원이 </a:t>
                      </a:r>
                      <a:r>
                        <a:rPr lang="en-US" altLang="ko-KR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이상의 이해관계자로 구성되어야 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기본재산</a:t>
                      </a:r>
                      <a:br>
                        <a:rPr lang="ko-KR" altLang="en-US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출자금</a:t>
                      </a:r>
                      <a:r>
                        <a:rPr lang="en-US" altLang="ko-KR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시도별 차등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발기인의 기본재산 마련에 대한 제약조건은 없음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-762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자본금 규모와 상관없이 설립 가능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출자금의 최저 및 최고한도 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- 1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인이 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 출자 불가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362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법정 적립금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적립 비율 등 규제 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잉여금의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 (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자기자본의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배까지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유의사항</a:t>
                      </a:r>
                      <a:endParaRPr lang="ko-KR" altLang="en-US" sz="1100" b="1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비영리법인으로 클럽을 설립할 경우 설립을 위한 기본재산으로 기금 중 최대 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kern="0" spc="-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 가능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kern="0" spc="-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사회적협동조합은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출자금 규모와 상관없이 설립이 가능하여 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kern="0" spc="-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년차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지원금 모두를 운영비로 사용 가능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협동조합의 취지를 살리기 위해 조합원은 일정 금액의 출자금 납입 필요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362">
                <a:tc>
                  <a:txBody>
                    <a:bodyPr/>
                    <a:lstStyle/>
                    <a:p>
                      <a:pPr marL="5080" marR="0" indent="-50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세재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혜택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기부금단체 지원 등 두 법인 혜택 동일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 bwMode="auto">
          <a:xfrm>
            <a:off x="564219" y="4988845"/>
            <a:ext cx="932397" cy="109260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고려사항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496616" y="4988845"/>
            <a:ext cx="769126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협동조합은 공통의 필요성을 가진 사람이 해당 문제를 해결하기 위해 자발적으로 결성하고 공동으로 소유하고 민주적으로 운영하는 법인으로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이미 상당한 소속감과 의무감을 가지고 있는 두 개 이상의 이해그룹을 보유하고 있어야 협동조합의 성격을 유지하며 클럽 운영이 가능 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협동조합은 스포츠클럽 구성원이 주인의식을 가지고 운영한다는 측면에서 바람직하나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적극적으로 참여할 수 있는 그룹을 만들어나가는 상황인 경우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형태가 적합</a:t>
            </a:r>
          </a:p>
        </p:txBody>
      </p:sp>
    </p:spTree>
    <p:extLst>
      <p:ext uri="{BB962C8B-B14F-4D97-AF65-F5344CB8AC3E}">
        <p14:creationId xmlns="" xmlns:p14="http://schemas.microsoft.com/office/powerpoint/2010/main" val="1468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설립 준비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기준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비영리사단법인으로 운영되나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보조금 교부 및 기금확보를 위해서는 사단법인 설립 이전에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임의단체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고유번호증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발급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절차가 필요하며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이후 비영리사단법인 설립준비가 이루어져야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583191" y="3271703"/>
            <a:ext cx="712772" cy="1646605"/>
          </a:xfrm>
          <a:prstGeom prst="rect">
            <a:avLst/>
          </a:prstGeom>
          <a:solidFill>
            <a:sysClr val="windowText" lastClr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41947" tIns="41947" rIns="41947" bIns="41947" anchor="ctr"/>
          <a:lstStyle/>
          <a:p>
            <a:pPr algn="ctr" defTabSz="838200" eaLnBrk="0" latinLnBrk="0" hangingPunct="0">
              <a:spcBef>
                <a:spcPct val="50000"/>
              </a:spcBef>
            </a:pPr>
            <a:r>
              <a:rPr kumimoji="0"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주요</a:t>
            </a:r>
            <a:r>
              <a:rPr kumimoji="0" lang="en-US" altLang="ko-KR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endParaRPr kumimoji="0" lang="en-US" altLang="zh-CN" sz="1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78504" y="3271703"/>
            <a:ext cx="252647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설립 전 기금확보를 위해서는 먼저 스포츠클럽 명의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임의단체 설립 과정 필요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관할 세무서에 방문하여 필요서류 서식 및 절차 확인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사전준비 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정관작성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창립총회 개최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회의록 작성 필요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대표자선임 절차 포함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대표자선출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사무소 확정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6133" y="3276618"/>
            <a:ext cx="2308191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임의단체 설립 후 기금통장 개설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</a:b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(e-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나라도움시스템 등록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</a:t>
            </a:r>
          </a:p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법인 기본재산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5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천만원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확보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주무관청에 연락하여 비영리사단법인 신청 서식 및 절차 확인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기본재산으로 기금 중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5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천만원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활용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2746" y="3267565"/>
            <a:ext cx="230819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사단법인 설립 완료 후 사업자등록증 발급 필요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수익사업 진행을 위해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E-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나라도움 기관변경 신청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임의단체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사단법인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</a:t>
            </a:r>
          </a:p>
          <a:p>
            <a:pPr marL="90488" indent="-90488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최종적으로 비영리사단법인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</a:b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지위를 가지고 사업 진행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</p:txBody>
      </p:sp>
      <p:sp>
        <p:nvSpPr>
          <p:cNvPr id="63" name="오른쪽 화살표 62"/>
          <p:cNvSpPr/>
          <p:nvPr/>
        </p:nvSpPr>
        <p:spPr bwMode="auto">
          <a:xfrm>
            <a:off x="592615" y="2447137"/>
            <a:ext cx="8871356" cy="612000"/>
          </a:xfrm>
          <a:prstGeom prst="rightArrow">
            <a:avLst>
              <a:gd name="adj1" fmla="val 78411"/>
              <a:gd name="adj2" fmla="val 5756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타원 6"/>
          <p:cNvSpPr>
            <a:spLocks noChangeArrowheads="1"/>
          </p:cNvSpPr>
          <p:nvPr/>
        </p:nvSpPr>
        <p:spPr bwMode="auto">
          <a:xfrm>
            <a:off x="1655501" y="2487194"/>
            <a:ext cx="1808708" cy="54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90979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1300" i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고유번호증</a:t>
            </a:r>
            <a:r>
              <a:rPr lang="en-US" altLang="ko-KR" sz="1300" i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i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i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발급 준비</a:t>
            </a:r>
            <a:endParaRPr lang="en-US" altLang="ko-KR" sz="1300" i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타원 35"/>
          <p:cNvSpPr>
            <a:spLocks noChangeArrowheads="1"/>
          </p:cNvSpPr>
          <p:nvPr/>
        </p:nvSpPr>
        <p:spPr bwMode="auto">
          <a:xfrm>
            <a:off x="4375298" y="2478354"/>
            <a:ext cx="1808707" cy="540000"/>
          </a:xfrm>
          <a:prstGeom prst="ellipse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39800" eaLnBrk="0" latinLnBrk="0" hangingPunct="0">
              <a:defRPr/>
            </a:pPr>
            <a:r>
              <a:rPr lang="ko-KR" altLang="en-US" sz="13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비영리법인</a:t>
            </a:r>
            <a:r>
              <a:rPr lang="en-US" altLang="ko-KR" sz="13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준비</a:t>
            </a:r>
            <a:endParaRPr lang="ko-KR" altLang="en-US" sz="1300" i="1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타원 26"/>
          <p:cNvSpPr>
            <a:spLocks noChangeArrowheads="1"/>
          </p:cNvSpPr>
          <p:nvPr/>
        </p:nvSpPr>
        <p:spPr bwMode="auto">
          <a:xfrm>
            <a:off x="7041911" y="2478354"/>
            <a:ext cx="1808707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ct val="15000"/>
              </a:spcAft>
              <a:defRPr/>
            </a:pPr>
            <a:r>
              <a:rPr lang="ko-KR" altLang="en-US" sz="13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비영리사단법인</a:t>
            </a:r>
            <a:r>
              <a:rPr lang="en-US" altLang="ko-KR" sz="13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설립 완료</a:t>
            </a:r>
            <a:endParaRPr lang="ko-KR" altLang="en-US" sz="13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7" name="직선 연결선 58"/>
          <p:cNvCxnSpPr>
            <a:cxnSpLocks noChangeShapeType="1"/>
          </p:cNvCxnSpPr>
          <p:nvPr/>
        </p:nvCxnSpPr>
        <p:spPr bwMode="auto">
          <a:xfrm>
            <a:off x="3904983" y="2396622"/>
            <a:ext cx="0" cy="6840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</p:spPr>
      </p:cxnSp>
      <p:sp>
        <p:nvSpPr>
          <p:cNvPr id="68" name="Line 4"/>
          <p:cNvSpPr>
            <a:spLocks noChangeShapeType="1"/>
          </p:cNvSpPr>
          <p:nvPr/>
        </p:nvSpPr>
        <p:spPr bwMode="auto">
          <a:xfrm>
            <a:off x="1295963" y="2325711"/>
            <a:ext cx="26090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spc="-100" dirty="0">
              <a:solidFill>
                <a:prstClr val="black"/>
              </a:solidFill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6730962" y="2325711"/>
            <a:ext cx="24306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spc="-100" dirty="0">
              <a:solidFill>
                <a:prstClr val="black"/>
              </a:solidFill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1142720" y="2024844"/>
            <a:ext cx="28342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i="1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준비단계</a:t>
            </a:r>
            <a:endParaRPr lang="en-US" altLang="ko-KR" i="1" u="sng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7100117" y="2024844"/>
            <a:ext cx="16922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i="1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 진행</a:t>
            </a:r>
            <a:endParaRPr lang="en-US" altLang="ko-KR" i="1" u="sng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4048999" y="2325711"/>
            <a:ext cx="2556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spc="-100" dirty="0">
              <a:solidFill>
                <a:prstClr val="black"/>
              </a:solidFill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4199296" y="2024844"/>
            <a:ext cx="21607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i="1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 설립</a:t>
            </a:r>
            <a:endParaRPr lang="en-US" altLang="ko-KR" i="1" u="sng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4" name="직선 연결선 58"/>
          <p:cNvCxnSpPr>
            <a:cxnSpLocks noChangeShapeType="1"/>
          </p:cNvCxnSpPr>
          <p:nvPr/>
        </p:nvCxnSpPr>
        <p:spPr bwMode="auto">
          <a:xfrm>
            <a:off x="6605283" y="2396622"/>
            <a:ext cx="0" cy="6840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</p:spPr>
      </p:cxn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583191" y="5070518"/>
            <a:ext cx="712772" cy="1188000"/>
          </a:xfrm>
          <a:prstGeom prst="rect">
            <a:avLst/>
          </a:prstGeom>
          <a:solidFill>
            <a:sysClr val="windowText" lastClr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41947" tIns="41947" rIns="41947" bIns="41947" anchor="ctr"/>
          <a:lstStyle/>
          <a:p>
            <a:pPr algn="ctr" defTabSz="838200" eaLnBrk="0" latinLnBrk="0" hangingPunct="0">
              <a:spcBef>
                <a:spcPct val="50000"/>
              </a:spcBef>
            </a:pPr>
            <a:r>
              <a:rPr kumimoji="0"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주의</a:t>
            </a:r>
            <a:r>
              <a:rPr kumimoji="0" lang="en-US" altLang="ko-KR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사항</a:t>
            </a:r>
            <a:endParaRPr kumimoji="0" lang="en-US" altLang="zh-CN" sz="1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099" y="5070519"/>
            <a:ext cx="2526477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고유번호 발급을 위해 제출하는 자료를 임의단체에 적합하게 다소 수정 필요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정관 및 회의록 내 기본재산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이라는 표현 삭제 후 신청서 제출 요망 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2707" y="5074581"/>
            <a:ext cx="2526477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기금에서 법인설립을 위한 법무사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 전문가 비용 처리 가능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서류 준비 시 주무관청 제출 서류와 법원등기 서류 동시 준비 필요</a:t>
            </a:r>
            <a:endParaRPr lang="en-US" altLang="ko-KR" sz="12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7256" y="5046903"/>
            <a:ext cx="2526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l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기관변경 신청은 먼저 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시군구체육회를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통해 진행하고 신청이 받아들여진 후에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E-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나라도움 시스템에 문의하여 기관변경 완료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설립 준비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사단법인은 ①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설립에 참여할 발기인 확보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정관의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작성과 사원들의 뜻을 묻는 창립총회 개최 등의 ‘사단법인 설립준비’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③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주무관청의 ‘사단법인 설립허가’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법원에의 ‘사단법인 설립등기’단계를 거쳐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93245" y="2043914"/>
            <a:ext cx="1075201" cy="342079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설립절차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8858760"/>
              </p:ext>
            </p:extLst>
          </p:nvPr>
        </p:nvGraphicFramePr>
        <p:xfrm>
          <a:off x="1712910" y="2043915"/>
          <a:ext cx="7704140" cy="342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78"/>
                <a:gridCol w="1260140"/>
                <a:gridCol w="3816424"/>
                <a:gridCol w="2195798"/>
              </a:tblGrid>
              <a:tr h="40390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설립단계</a:t>
                      </a:r>
                      <a:endParaRPr lang="en-US" altLang="ko-KR" sz="14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4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endParaRPr lang="ko-KR" altLang="en-US" sz="14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70274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 목적 및 발기인확보</a:t>
                      </a:r>
                      <a:endParaRPr lang="ko-KR" altLang="en-US" sz="14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비영리사단법인 목적 정하기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7800" indent="-177800" algn="l"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본 목적에 뜻을 함께 할 수 있는 발기인 확보 </a:t>
                      </a:r>
                      <a:endParaRPr lang="ko-KR" altLang="en-US" sz="13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+mj-ea"/>
                        <a:buNone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고유번호 발급을 위한 </a:t>
                      </a:r>
                      <a:r>
                        <a:rPr lang="en-US" altLang="ko-KR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서류와 동일</a:t>
                      </a:r>
                      <a:endParaRPr lang="ko-KR" altLang="en-US" sz="13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0274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비영리사단법인 설립준비</a:t>
                      </a:r>
                      <a:endParaRPr lang="ko-KR" altLang="en-US" sz="14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비영리사단법인 명칭 정하기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7800" indent="-177800" algn="l"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정관작성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7800" indent="-177800" algn="l"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창립총회 개최</a:t>
                      </a:r>
                      <a:endParaRPr lang="ko-KR" altLang="en-US" sz="13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77800" indent="-177800" algn="l">
                        <a:buFont typeface="+mj-ea"/>
                        <a:buAutoNum type="circleNumDbPlain"/>
                      </a:pPr>
                      <a:endParaRPr lang="ko-KR" altLang="en-US" sz="13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7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비영리사단법인 설립허가</a:t>
                      </a:r>
                      <a:endParaRPr lang="ko-KR" altLang="en-US" sz="14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설립대상 사단법인의 주무관청 확인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주무관청에 설립허가 신청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주무관청으로부터 설립허가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7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비영리사단법인 설립등기 </a:t>
                      </a: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및 설립신고</a:t>
                      </a:r>
                      <a:endParaRPr lang="ko-KR" altLang="en-US" sz="14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관할법원에 설립등기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3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관할세무소에</a:t>
                      </a:r>
                      <a:r>
                        <a:rPr lang="ko-KR" altLang="en-US" sz="13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설립신고</a:t>
                      </a: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endParaRPr lang="en-US" altLang="ko-KR" sz="13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89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설립을 위한 발기인 모집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본 비영리사단법인의 주요 사업목적 수립</a:t>
            </a: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이와 같은 목적을 달성하기 위한 비영리사단법인을 설립하고자 하는 발기인 확보</a:t>
            </a: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93245" y="3230201"/>
            <a:ext cx="1075201" cy="225005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발기인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구성 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633783" y="2060849"/>
            <a:ext cx="8215761" cy="104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본 스포츠클럽 사업은 체육분야의 주요 국정과제로 다음과 같은 목적을 달성하기 위해 진행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지역을 거점으로 다세대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200" spc="-5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다계층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회원에게 다양한 생활체육 종목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지도자를 제공하여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누구나 손쉽게 운동하는 분위기 조성으로 국내 스포츠 문화 정착에 기여하고 청소년들의 심신발달 및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우수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 발굴을 통해 생활체육과 엘리트체육이 연계 발전할 수 있는 토대 마련을 목적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88503" y="2040324"/>
            <a:ext cx="1079947" cy="106482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사업목적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19916" y="3229650"/>
            <a:ext cx="6566004" cy="103866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비영리사단법인을 설립하고자 하는 경우 적어도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이상의 설립자가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발기인은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정관을 작성해 그 정관에 기명날인하고 법인의 구성원을 확정하는 등의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진행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비영리사단법인을 설립하기 위해서는 먼저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사업 목적에 동의하고 목적 달성을 위해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 설립부터 함께 진행할 사람 모집 필요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681850" y="3241818"/>
            <a:ext cx="1014054" cy="1032497"/>
            <a:chOff x="1712980" y="3246835"/>
            <a:chExt cx="1014054" cy="873727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1712980" y="3246835"/>
              <a:ext cx="1014054" cy="873727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발기인이란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1717795" y="3251116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2809308" y="4349173"/>
            <a:ext cx="6566004" cy="11310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 설립을 위해 최소 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이상의 발기인이 필요하나 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내외의 발기인 확보 권장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사업목적에 동의하고 설립과정에 참여할 수 있는 지역 내 주요 인사 확보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일반적으로 발기인 중에서 스포츠클럽 이사진을 구성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총회가 대의원총회로 구성되는 만큼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대표자로 주도적으로 활동할 수 있는 인사를 사업 초기부터 발기인으로 참여시킬 수 있다면 함께하는 것을 권장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681850" y="4353824"/>
            <a:ext cx="1014054" cy="1127813"/>
            <a:chOff x="1712980" y="3246836"/>
            <a:chExt cx="1014054" cy="954387"/>
          </a:xfrm>
        </p:grpSpPr>
        <p:sp>
          <p:nvSpPr>
            <p:cNvPr id="20" name="직사각형 19"/>
            <p:cNvSpPr/>
            <p:nvPr/>
          </p:nvSpPr>
          <p:spPr bwMode="auto">
            <a:xfrm>
              <a:off x="1712980" y="3246836"/>
              <a:ext cx="1014054" cy="954387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발기인 구성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주의사항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gray">
            <a:xfrm>
              <a:off x="1717795" y="3251116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1642238" y="5595293"/>
            <a:ext cx="8215761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발기인을 중심으로 임원이 선임되는 만큼 이사회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총회 등 회의에 실제로 참여하여 클럽을 위해 의사결정을 내릴 수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있는 인사로 확보하는 것을 권장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스포츠클럽을 통해 이익을 얻으려는 사람이 아닌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도움을 줄 수 있는 자로 발기인 구성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96958" y="5574768"/>
            <a:ext cx="1079947" cy="6325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4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877165" cy="597572"/>
            <a:chOff x="649871" y="554084"/>
            <a:chExt cx="4877165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3" y="930057"/>
              <a:ext cx="4816223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설립준비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법인명칭 및 정관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169215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설립할 법인의 명칭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확정</a:t>
            </a: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표준스포츠클럽 정관을 참고하여 해당 스포츠클럽 정관 작성</a:t>
            </a: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52438" y="2024844"/>
            <a:ext cx="1075201" cy="216735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명칭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확정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1246481"/>
              </p:ext>
            </p:extLst>
          </p:nvPr>
        </p:nvGraphicFramePr>
        <p:xfrm>
          <a:off x="1672103" y="2024845"/>
          <a:ext cx="7529369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609"/>
                <a:gridCol w="3096344"/>
                <a:gridCol w="3744416"/>
              </a:tblGrid>
              <a:tr h="36003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분류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참고사항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명칭 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 명칭은 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****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 으로 함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b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글자수 제한은 없음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171450" indent="-171450" ea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 스포츠클럽 명칭에는 반드시 해당 </a:t>
                      </a:r>
                      <a:r>
                        <a:rPr lang="ko-KR" altLang="en-US" sz="1100" spc="-5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지역명이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포함되어야 하며 </a:t>
                      </a:r>
                      <a:r>
                        <a:rPr lang="ko-KR" altLang="en-US" sz="1100" spc="-5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지역명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외 스포츠클럽 특성을 나타낼 수 있는 단어를 포함시키는 것은 가능</a:t>
                      </a:r>
                      <a:endParaRPr lang="en-US" altLang="ko-KR" sz="1100" spc="-5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spc="-5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지역명이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 특성을 나타내는 단어를 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건강한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이라고 가정할 경우</a:t>
                      </a:r>
                      <a:r>
                        <a:rPr lang="en-US" altLang="ko-KR" sz="1100" b="0" kern="1200" spc="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 또는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baseline="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시스포츠클럽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가능</a:t>
                      </a:r>
                      <a:endParaRPr lang="en-US" altLang="ko-KR" sz="1100" spc="-50" baseline="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baseline="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건강한스포츠클럽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또는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baseline="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시건강한스포츠클럽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가능</a:t>
                      </a:r>
                      <a:endParaRPr lang="en-US" altLang="ko-KR" sz="1100" spc="-50" baseline="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건강한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 또는 건강한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100" spc="-50" baseline="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시스포츠클럽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가능</a:t>
                      </a:r>
                      <a:endParaRPr lang="en-US" altLang="ko-KR" sz="1100" spc="-50" baseline="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100" spc="-50" baseline="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건강한스포츠클럽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불가</a:t>
                      </a:r>
                      <a:endParaRPr lang="en-US" altLang="ko-KR" sz="1100" spc="-5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47625" marT="66675" marB="6667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직사각형 45"/>
          <p:cNvSpPr/>
          <p:nvPr/>
        </p:nvSpPr>
        <p:spPr bwMode="auto">
          <a:xfrm>
            <a:off x="452438" y="4376800"/>
            <a:ext cx="1075201" cy="184939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정관작성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5868007"/>
              </p:ext>
            </p:extLst>
          </p:nvPr>
        </p:nvGraphicFramePr>
        <p:xfrm>
          <a:off x="1672103" y="4376800"/>
          <a:ext cx="7529369" cy="184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33"/>
                <a:gridCol w="6624736"/>
              </a:tblGrid>
              <a:tr h="35760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분류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59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정관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정관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이란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비영리사단법인의 구성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 등의 사항을 정한 근본규칙으로 법인은 정관에 기재된 내용에 따라 법인을 구성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  <a:endParaRPr lang="en-US" altLang="ko-KR" sz="1100" spc="-5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59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작성기준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스포츠클럽은 대한체육회 표준정관을 참고하여 지역 특성에 적합하게 수정 보완하여 작성</a:t>
                      </a:r>
                      <a:endParaRPr lang="en-US" altLang="ko-KR" sz="1100" spc="-5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356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주의사항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 대한체육회와의 관계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 </a:t>
                      </a:r>
                      <a:r>
                        <a:rPr lang="ko-KR" altLang="en-US" sz="1100" spc="-50" baseline="0" dirty="0" err="1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시군구체육회와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관계 조항은 수정 불가</a:t>
                      </a:r>
                      <a:endParaRPr lang="en-US" altLang="ko-KR" sz="1100" spc="-50" baseline="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대의원제도는 반드시 유지해야 하며 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대의원과 임원 겸직 불가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조항 또한 수정 불가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임원종류 및 정수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임원선임 기준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임기기간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대의원 수</a:t>
                      </a:r>
                      <a:r>
                        <a:rPr lang="en-US" altLang="ko-KR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-50" baseline="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등은 지역환경을 고려하여 수정 가능 </a:t>
                      </a:r>
                      <a:endParaRPr lang="en-US" altLang="ko-KR" sz="1100" spc="-5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03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설립 준비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창립총회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창립총회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단체를 구성하기 위해 단체를 구성하는 일에 대한 경과를 보고하고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임원 선임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정관의 채택 등과 같은 의사결정을 위한 모임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88503" y="2774236"/>
            <a:ext cx="1075201" cy="263498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창립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발기인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총회 주요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633783" y="2060849"/>
            <a:ext cx="8215761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비영리사단법인은 설립자가 작성한 정관의 확정 및 정관규정에 따른 임원 선임 등을 창립총회에서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결정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단체구성원인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사원이 발기인과 동일한 경우에는 발기인총회가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창립총회와 동일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88503" y="2040324"/>
            <a:ext cx="1079947" cy="6325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0639797"/>
              </p:ext>
            </p:extLst>
          </p:nvPr>
        </p:nvGraphicFramePr>
        <p:xfrm>
          <a:off x="1712910" y="2774237"/>
          <a:ext cx="7704140" cy="264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78"/>
                <a:gridCol w="1548172"/>
                <a:gridCol w="5724190"/>
              </a:tblGrid>
              <a:tr h="25156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301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임시의장 선출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사단법인 총회는 법인회장이 의장으로 회의를 진행하나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아직 회장이 선임되기 전인 관계로 본 회의 진행을 위해 임시의장 선출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설립취지선택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설립취지에 대해 설명하고 참석한 발기인들의 동의 확보 절차 진행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정관 심의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정관에 대해 설명하고 발기인들의 동의 확보 절차 진행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회장 및 임원선임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 회장과 임원은 발기인 중 선임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추천 또는 투표 절차를 통해 회장 및 인원 선임 진행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사무국 구성</a:t>
                      </a:r>
                      <a:r>
                        <a:rPr lang="en-US" altLang="ko-KR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인력 및 사무국 주소</a:t>
                      </a:r>
                      <a:r>
                        <a:rPr lang="en-US" altLang="ko-KR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사무국 인력에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대한 선임 및 주 사무국 주소 결정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법인사업계획안 및 </a:t>
                      </a:r>
                      <a:r>
                        <a:rPr lang="en-US" altLang="ko-KR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예산안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법인사업계획 및 예산안에 대해 설명하고 동의 확보 절차 진행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633783" y="5531065"/>
            <a:ext cx="8215761" cy="7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설립을 위해서는 창립총회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발기인총회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회의록 작성 필수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회의록 제출시 본 회의에 참여한 발기인 기명날입 필요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회의록 각 면과 면 사이에 발기인 전원 간인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창립총회 회의록의 경우 공증이 필요하며 지역에 따라 공증을 위해 참여한 발기인의 인감날인을 요구할 수도 있음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88503" y="5510540"/>
            <a:ext cx="1079947" cy="7267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8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설립 허가 서류 준비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설립준비를 끝마친 설립자 또는 설립발기인들은 설립하려는 법인의 주무관청에 설립허가 신청서와 정관 등을 함께 제출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9285559"/>
              </p:ext>
            </p:extLst>
          </p:nvPr>
        </p:nvGraphicFramePr>
        <p:xfrm>
          <a:off x="1712640" y="2816933"/>
          <a:ext cx="7740921" cy="266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9"/>
                <a:gridCol w="7307082"/>
              </a:tblGrid>
              <a:tr h="199231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450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설립발기인의 </a:t>
                      </a:r>
                      <a:r>
                        <a:rPr lang="ko-KR" altLang="en-US" sz="1200" b="1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인적사항을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적은 서류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0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 정관 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296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재산목록 및 입증서류 각 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 설립 시 기본재산으로 출연한 재산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무상으로 취득한 재산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회계연도 세계잉여금으로 기본재산에 편입된 재산과 이사회에서 기본재산으로 정한 재산을 기본재산으로 하고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그 밖의 재산을 운영재산으로 함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.)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0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사업계획 및 수지예산 기재 서류 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0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임원취임 예정자의 </a:t>
                      </a:r>
                      <a:r>
                        <a:rPr lang="ko-KR" altLang="en-US" sz="1200" b="1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인적사항을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적은 서류 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부와 취임승낙서 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0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창립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발기인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총회 회의록 </a:t>
                      </a: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633783" y="2060849"/>
            <a:ext cx="8215761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법인설립 시 주무관청은 해당 시청 또는 도청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 허가 담당자를 통해 서류항목 및 표준 서식 등 확인 필요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88503" y="2040324"/>
            <a:ext cx="1079947" cy="6325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93245" y="2816933"/>
            <a:ext cx="1075201" cy="266470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제출서류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목록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642238" y="5595293"/>
            <a:ext cx="8215761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발기인과 임원이 모두 동일할 경우 발기인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감증명서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 이상 필요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주무관청 제출용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공증용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등기소 제출용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발기인은 아니나 임원인 경우 또는 발기인이나 임원이 아닌 경우에는 인감증명서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 필요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96958" y="5574768"/>
            <a:ext cx="1079947" cy="6325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기타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3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스포츠에 대한 인식 변화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01027" y="3710277"/>
            <a:ext cx="7992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3275">
              <a:spcAft>
                <a:spcPts val="600"/>
              </a:spcAft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 동안 성과 중심주의는 대회성적이나 건강유지 수단으로서 스포츠에 주목할 뿐 스포츠의 사회적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교육적 역할 및 기능 등의 가치문제는 간과</a:t>
            </a:r>
            <a:endParaRPr lang="en-US" altLang="ko-KR" sz="14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defTabSz="803275">
              <a:spcAft>
                <a:spcPts val="600"/>
              </a:spcAft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방식으로 직접 스포츠 활동에 참여하고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통해 배려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소통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협력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공동체성 등을 발달시키는 스포츠 및 신체활동에 대한 중요성 강화</a:t>
            </a:r>
            <a:endParaRPr lang="ko-KR" altLang="en-US" sz="1400" u="sng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56850" y="2664908"/>
            <a:ext cx="7812000" cy="756000"/>
            <a:chOff x="1584903" y="2474514"/>
            <a:chExt cx="6726246" cy="468000"/>
          </a:xfrm>
        </p:grpSpPr>
        <p:sp>
          <p:nvSpPr>
            <p:cNvPr id="8" name="갈매기형 수장 7"/>
            <p:cNvSpPr/>
            <p:nvPr/>
          </p:nvSpPr>
          <p:spPr bwMode="auto">
            <a:xfrm>
              <a:off x="4581040" y="2474514"/>
              <a:ext cx="3730109" cy="468000"/>
            </a:xfrm>
            <a:prstGeom prst="chevron">
              <a:avLst>
                <a:gd name="adj" fmla="val 0"/>
              </a:avLst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스포츠 참여경험 중시</a:t>
              </a:r>
              <a:r>
                <a:rPr lang="en-US" altLang="ko-KR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즐거움</a:t>
              </a:r>
              <a:r>
                <a:rPr lang="en-US" altLang="ko-KR" sz="1800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9" name="오각형 8"/>
            <p:cNvSpPr/>
            <p:nvPr/>
          </p:nvSpPr>
          <p:spPr bwMode="auto">
            <a:xfrm>
              <a:off x="1584903" y="2474514"/>
              <a:ext cx="3346909" cy="468000"/>
            </a:xfrm>
            <a:prstGeom prst="homePlate">
              <a:avLst/>
            </a:prstGeom>
            <a:solidFill>
              <a:schemeClr val="bg1">
                <a:lumMod val="85000"/>
                <a:alpha val="54902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8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성과 중심주의</a:t>
              </a:r>
              <a:endParaRPr lang="en-US" altLang="ko-KR" sz="18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Freeform 4"/>
          <p:cNvSpPr>
            <a:spLocks/>
          </p:cNvSpPr>
          <p:nvPr/>
        </p:nvSpPr>
        <p:spPr bwMode="auto">
          <a:xfrm rot="10800000">
            <a:off x="1012294" y="4941199"/>
            <a:ext cx="7893429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2995" y="5394702"/>
            <a:ext cx="8497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스포츠를 통한 긍정적 가치를  확산시키는 적극적인 방안 마련 필요</a:t>
            </a: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3615" y="2223911"/>
            <a:ext cx="5527040" cy="1969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6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스포츠에 대한 인식 및 초점 변화</a:t>
            </a:r>
            <a:r>
              <a:rPr lang="en-US" altLang="ko-KR" sz="1600" spc="-100" dirty="0" smtClean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600" spc="-10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13317" y="1346485"/>
            <a:ext cx="8496300" cy="55617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스포츠에 대한 인식이 </a:t>
            </a:r>
            <a:r>
              <a:rPr lang="ko-KR" altLang="en-US" sz="1400" spc="-1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경기력을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경쟁하는 성과 중심주의적 인식에서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</a:t>
            </a:r>
            <a:r>
              <a:rPr lang="ko-KR" altLang="en-US" sz="1600" u="sng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참여경험 자체를 </a:t>
            </a: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중요시하고 즐거움을 경험하는 </a:t>
            </a:r>
            <a:r>
              <a:rPr lang="ko-KR" altLang="en-US" sz="1600" u="sng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방향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변화되고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12571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설립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사업계획서 작성 시 주요 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1633783" y="2040324"/>
            <a:ext cx="8215761" cy="8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법인의 설립목적과 활동사업의 독자성</a:t>
            </a:r>
            <a:r>
              <a: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전문성</a:t>
            </a:r>
            <a:r>
              <a: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5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비영리성</a:t>
            </a:r>
            <a:r>
              <a: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합법성 등 법인설립의 필요성 검토</a:t>
            </a:r>
            <a:endParaRPr lang="en-US" altLang="ko-KR" sz="1200" b="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법인의 사업계획서의 실현가능성</a:t>
            </a:r>
            <a:r>
              <a: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 설립 목적 적합성 등 검토</a:t>
            </a:r>
            <a:endParaRPr lang="en-US" altLang="ko-KR" sz="1200" b="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신청한 법인의 명칭이 기존법인의 명칭과 유사한지 여부 검토</a:t>
            </a:r>
            <a:endParaRPr lang="en-US" altLang="ko-KR" sz="1200" b="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기초재산</a:t>
            </a:r>
            <a:r>
              <a: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회비</a:t>
            </a:r>
            <a:r>
              <a: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기타 지원 등 법인운영의 재정적 기초의 확보가능여부 확인</a:t>
            </a:r>
            <a:endParaRPr lang="en-US" altLang="ko-KR" sz="1200" b="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488503" y="2040324"/>
            <a:ext cx="1079947" cy="88462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주무관청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주요 검토사항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utoShape 55"/>
          <p:cNvSpPr>
            <a:spLocks noChangeArrowheads="1"/>
          </p:cNvSpPr>
          <p:nvPr/>
        </p:nvSpPr>
        <p:spPr bwMode="auto">
          <a:xfrm>
            <a:off x="507882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주무관청은 대체로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법인설립의 필요성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법인의 목적과 사업의 실현가능성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법인명칭의 유사성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재정적 기초의 확보가능성 등을 허가요건으로 판단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8442" y="3016022"/>
            <a:ext cx="8912357" cy="2825246"/>
            <a:chOff x="488442" y="3016022"/>
            <a:chExt cx="8912357" cy="2420735"/>
          </a:xfrm>
        </p:grpSpPr>
        <p:sp>
          <p:nvSpPr>
            <p:cNvPr id="34" name="직사각형 33"/>
            <p:cNvSpPr/>
            <p:nvPr/>
          </p:nvSpPr>
          <p:spPr bwMode="auto">
            <a:xfrm>
              <a:off x="488442" y="3016022"/>
              <a:ext cx="1075201" cy="24207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주의사항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834795" y="3024490"/>
              <a:ext cx="6566004" cy="103866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공모 시 제출한 역량평가 및 경영평가 자료를 바탕으로 사업계획서 작성 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주무관청으로 부터 사업계획서 양식 확보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 스포츠클럽의 공공성이 잘 나타낼 수 있도록 사업계획서 작성 필요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다음 페이지에 나오는 내용을 참고하여 공공성이 적절하게 드러날 수 있도록 작성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1696729" y="3036658"/>
              <a:ext cx="1014054" cy="1032497"/>
              <a:chOff x="1712980" y="3246835"/>
              <a:chExt cx="1014054" cy="873727"/>
            </a:xfrm>
          </p:grpSpPr>
          <p:sp>
            <p:nvSpPr>
              <p:cNvPr id="38" name="직사각형 37"/>
              <p:cNvSpPr/>
              <p:nvPr/>
            </p:nvSpPr>
            <p:spPr bwMode="auto">
              <a:xfrm>
                <a:off x="1712980" y="3246835"/>
                <a:ext cx="1014054" cy="873727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사업계획서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작성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9172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>
            <a:xfrm>
              <a:off x="2834795" y="4217959"/>
              <a:ext cx="6566004" cy="116032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사업계획서 및 수지예산서의 경우 스포츠클럽의 사업목적과 지역현황을 고려하여 스포츠클럽이 자체적으로 작성하는 것이 적합</a:t>
              </a:r>
              <a:endPara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 그 외 서류 준비의 경우 비영리법인설립 전문가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법무사 등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에게 일련 과정을 맡기는 것을 권장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스포츠클럽이 자체적으로 진행할 수 있으나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사무국 역량을 스포츠클럽 초기 기획 및 운영에 집중하는 것이 효율적임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차년도 지원금 중 비영리사단법인 설립을 위한 외부용역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법무사 비용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지출 가능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1696729" y="4148665"/>
              <a:ext cx="1014054" cy="1288092"/>
              <a:chOff x="1712980" y="3246835"/>
              <a:chExt cx="1014054" cy="1090019"/>
            </a:xfrm>
          </p:grpSpPr>
          <p:sp>
            <p:nvSpPr>
              <p:cNvPr id="42" name="직사각형 41"/>
              <p:cNvSpPr/>
              <p:nvPr/>
            </p:nvSpPr>
            <p:spPr bwMode="auto">
              <a:xfrm>
                <a:off x="1712980" y="3246835"/>
                <a:ext cx="1014054" cy="1090019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권장사항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3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9172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2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467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설립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사업계획서 작성 시 주요 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3" name="AutoShape 55"/>
          <p:cNvSpPr>
            <a:spLocks noChangeArrowheads="1"/>
          </p:cNvSpPr>
          <p:nvPr/>
        </p:nvSpPr>
        <p:spPr bwMode="auto">
          <a:xfrm>
            <a:off x="507882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사업계획서 작성시 다음과 같은 추진배경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이해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특성을 참고하여 해당 스포츠클럽에 적합한 형태로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수정보완하여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작성하는 것을 권고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5290922"/>
              </p:ext>
            </p:extLst>
          </p:nvPr>
        </p:nvGraphicFramePr>
        <p:xfrm>
          <a:off x="452438" y="1871137"/>
          <a:ext cx="8748712" cy="436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2"/>
                <a:gridCol w="1296144"/>
                <a:gridCol w="7092466"/>
              </a:tblGrid>
              <a:tr h="32545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1652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추진배경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스포츠클럽은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문제인정부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주요 국정 과제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과제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72 :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모든 국민이 스포츠를 즐기는 활기찬 나라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중 하나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- 20232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년까지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시군구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운영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정부는 스포츠클럽 활성화를 위해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생활체육진흥법을 통해 스포츠클럽에 대한 육성과 지원에 대해 명시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9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국가 및 지방자치단체는 대통령령으로 정하는 바에 따라 스포츠클럽의 육성에 필요한 </a:t>
                      </a:r>
                      <a:r>
                        <a:rPr lang="ko-KR" altLang="en-US" sz="1100" b="0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행재정상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지원을 할 수 있다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  <a:b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시행령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(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스포츠클럽에 대한 지원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1.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공공체육시설의 운영 및 관리 위탁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 2.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생활체육지도자의 배치 지원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 3.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스포츠클럽의 운영비 보조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 4.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그 밖에 스포츠클럽 육성에 필요한 사항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107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이해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기존의 기존의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패쇄형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개별공급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정부의존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전체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획일형의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한계 극복을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위해 지역 스포츠시설을 거점으로 다세대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․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다계층에게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저렴한 비용으로 우수 지도자와 프로그램을 제공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청소년 건강증진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우수선수 발굴에 기여 등 생활체육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학교체육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전문체육의 연계발전 도모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생활체육 약자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소외계층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참여를 보장하는 공익클럽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초보자도 쉽게 스포츠를 접할 수 있는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열린클럽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지역주민모두에게 생활체육서비스를 제공하는 지역자치클럽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은퇴선수 및 체육지도자 일자리창출 및 공공체육시설 활용도 제고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309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특성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정부가 지원하는 클럽으로서 저렴한 회비로 운영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사설대비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80%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이하 가격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시의 공공체육시설에서 엘리트출신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지도자가 초보부터 개인에 맞는 맞춤형 프로그램 제공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종목별 대표자가 대의원으로 참여하는 주민주도형 스포츠클럽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체육프로그램과 각종 문화프로그램 등 다양한 프로그램 제공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클럽하우스를 제공하여 회원들의 휴식 공간 및 커뮤니티 기회제공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복지기관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지역아동센터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등과 연계하여 체육소외계층에 대한 체육서비스 제공</a:t>
                      </a:r>
                      <a:endParaRPr lang="en-US" altLang="ko-KR" sz="1100" b="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내 엘리트육성이 이루어지고 있지 못한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**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종목에서 엘리트선수 육성</a:t>
                      </a:r>
                      <a:endParaRPr lang="en-US" altLang="ko-KR" sz="1100" b="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가족단위 프로그램을 통해 스포츠클럽을 통한 가족공동체 회복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25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비영리사단법인 설립등기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법인설립허가 신청자는 설립허가 서면을 주무관청으로부터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통지 받은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법인설립등기 진행</a:t>
            </a: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비영리사단법인은 주무관청으로부터 허가를 받은 후 설립등기를 해야 법인으로 성립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88503" y="2774236"/>
            <a:ext cx="1075201" cy="263498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설립등기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주요사항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633783" y="2060849"/>
            <a:ext cx="8215761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설립허가를 받은 신청인은 법인설립허가가 있는 때부터 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 이내에 법인의 주된 사무소 소재지를 관할하는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법원에 설립등기 진행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법인을 대표할 사람이 등기신청인이 되며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법인의 이사들은 각자 대표권이 있으므로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등기신청 가능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88503" y="2040324"/>
            <a:ext cx="1079947" cy="6325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9769241"/>
              </p:ext>
            </p:extLst>
          </p:nvPr>
        </p:nvGraphicFramePr>
        <p:xfrm>
          <a:off x="1712910" y="2774237"/>
          <a:ext cx="7704140" cy="254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78"/>
                <a:gridCol w="1548172"/>
                <a:gridCol w="5724190"/>
              </a:tblGrid>
              <a:tr h="25156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1195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법인등기신청서 작성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사업목적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명칭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설립허가일자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자산총액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출자방법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이사의 성명 및 주소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기타 신청서류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법인의 정관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창립총회 의사록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공증인의 인증 필수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주민등록등본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인감신고서 및 그 인감을 증명하는 인감증명서와 이사의 주민등록번호와 주소는 등기사항으로 이를 증명하기 위해 주민등록등본을 함께 제출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주무관청의 설립허가서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자산총액증명서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재산목록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인감신고서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등록면허세영수필확인서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등록면허세 등 납부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등록에 대한 등록면허세는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과세표준금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자산의 총액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1000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분의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이고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지방교육세는 등록면허세액의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분의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「지방세법」 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151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항제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호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납부</a:t>
                      </a:r>
                      <a:endParaRPr lang="en-US" altLang="ko-KR" sz="1100" b="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법인설립 등기신청수수료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30,000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44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설립신고</a:t>
                      </a:r>
                      <a:endParaRPr lang="ko-KR" altLang="en-US" sz="11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법인은 설립등기일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사업의 실질적 관리장소를 두게 되는 경우에는 그 실질적 관리장소를 두게 된 날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부터 </a:t>
                      </a:r>
                      <a:r>
                        <a:rPr lang="en-US" altLang="ko-KR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100" spc="-5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개월 이내에 법인설립신고서 및 정관 등을 납세지 관할세무서장에게 신고</a:t>
                      </a:r>
                      <a:endParaRPr lang="en-US" altLang="ko-KR" sz="1100" spc="-5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633783" y="5531065"/>
            <a:ext cx="8215761" cy="7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 설립 후 법인의 법률행위를 위하여 설립등기 신청 시 법인인감 신고 필요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 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설립등기를 하였을 때에는 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이내에 그 사실을 주무관청에 보고하거나 법인 등기사항증명서 </a:t>
            </a:r>
            <a:r>
              <a:rPr lang="en-US" altLang="ko-KR" sz="120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 제출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세무서에 설립 </a:t>
            </a:r>
            <a:r>
              <a:rPr lang="ko-KR" altLang="en-US" sz="1200" spc="-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신고시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사업자 번호가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82(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으로 확보 필요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88503" y="5510540"/>
            <a:ext cx="1079947" cy="7267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협동조합에 대한 이해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협동조합이란 재화 또는 용역의 구매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판매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제공 등을 협동으로 영위함으로써 조합원의 권익을 향상하고 지역사회에 공헌하고자 하는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사업조직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482666" y="2024844"/>
            <a:ext cx="8934384" cy="381490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B2B2B2"/>
            </a:solidFill>
            <a:round/>
            <a:headEnd/>
            <a:tailEnd/>
          </a:ln>
          <a:effectLst>
            <a:outerShdw dist="53882" dir="2700000" algn="ctr" rotWithShape="0">
              <a:srgbClr val="E8E8E8"/>
            </a:outerShdw>
          </a:effectLst>
        </p:spPr>
        <p:txBody>
          <a:bodyPr anchor="ctr"/>
          <a:lstStyle/>
          <a:p>
            <a:pPr indent="176213" algn="ctr" eaLnBrk="0" latinLnBrk="0" hangingPunct="0">
              <a:lnSpc>
                <a:spcPct val="110000"/>
              </a:lnSpc>
              <a:defRPr/>
            </a:pPr>
            <a:endParaRPr kumimoji="0" lang="ko-KR" altLang="en-US" sz="700" b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23"/>
          <p:cNvSpPr txBox="1">
            <a:spLocks noChangeArrowheads="1"/>
          </p:cNvSpPr>
          <p:nvPr/>
        </p:nvSpPr>
        <p:spPr bwMode="auto">
          <a:xfrm>
            <a:off x="790518" y="2636258"/>
            <a:ext cx="3808733" cy="287967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가는각진제목체" pitchFamily="18" charset="-127"/>
                <a:ea typeface="굴림" charset="-127"/>
              </a:defRPr>
            </a:lvl9pPr>
          </a:lstStyle>
          <a:p>
            <a:pPr marL="171450" indent="-171450" eaLnBrk="1" hangingPunct="1">
              <a:buFontTx/>
              <a:buChar char="-"/>
            </a:pPr>
            <a:endParaRPr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01900" y="2320300"/>
            <a:ext cx="3797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협동조합의 성격</a:t>
            </a:r>
            <a:r>
              <a:rPr lang="en-US" altLang="ko-K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*]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953000" y="2424271"/>
            <a:ext cx="4032688" cy="1266015"/>
            <a:chOff x="4953000" y="2662227"/>
            <a:chExt cx="4032688" cy="1266015"/>
          </a:xfrm>
        </p:grpSpPr>
        <p:sp>
          <p:nvSpPr>
            <p:cNvPr id="17" name="대각선 방향의 모서리가 둥근 사각형 16"/>
            <p:cNvSpPr/>
            <p:nvPr/>
          </p:nvSpPr>
          <p:spPr bwMode="auto">
            <a:xfrm>
              <a:off x="4953000" y="2662227"/>
              <a:ext cx="4032688" cy="39369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1000" sy="1000" algn="ctr" rotWithShape="0">
                <a:schemeClr val="tx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7800" algn="ctr">
                <a:lnSpc>
                  <a:spcPct val="110000"/>
                </a:lnSpc>
              </a:pPr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사업을 협동으로 영위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975219" y="3107504"/>
              <a:ext cx="4010469" cy="82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자발적이고 개방적인 조합원제도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(Voluntary and Open Membership)</a:t>
              </a:r>
            </a:p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조합원에 의한 민주적 통제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(Democratic Member Control)</a:t>
              </a:r>
            </a:p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조합원의 경제적 참여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(Member Economic Participation)</a:t>
              </a:r>
            </a:p>
          </p:txBody>
        </p:sp>
        <p:sp>
          <p:nvSpPr>
            <p:cNvPr id="22" name="직사각형 18"/>
            <p:cNvSpPr>
              <a:spLocks noChangeArrowheads="1"/>
            </p:cNvSpPr>
            <p:nvPr/>
          </p:nvSpPr>
          <p:spPr bwMode="auto">
            <a:xfrm>
              <a:off x="5306386" y="2698740"/>
              <a:ext cx="303848" cy="278106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2200" i="1" dirty="0">
                  <a:solidFill>
                    <a:srgbClr val="006600"/>
                  </a:solidFill>
                  <a:latin typeface="HY강B" pitchFamily="18" charset="-127"/>
                  <a:ea typeface="HY강B" pitchFamily="18" charset="-127"/>
                  <a:cs typeface="Arabic Typesetting" pitchFamily="66" charset="-78"/>
                </a:rPr>
                <a:t>1.</a:t>
              </a:r>
              <a:endParaRPr lang="ko-KR" altLang="en-US" sz="2200" i="1" dirty="0">
                <a:solidFill>
                  <a:srgbClr val="006600"/>
                </a:solidFill>
                <a:latin typeface="HY강B" pitchFamily="18" charset="-127"/>
                <a:ea typeface="HY강B" pitchFamily="18" charset="-127"/>
                <a:cs typeface="Arabic Typesetting" pitchFamily="66" charset="-78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953000" y="4043056"/>
            <a:ext cx="4032688" cy="1472880"/>
            <a:chOff x="4953000" y="2662227"/>
            <a:chExt cx="4032688" cy="1472880"/>
          </a:xfrm>
        </p:grpSpPr>
        <p:sp>
          <p:nvSpPr>
            <p:cNvPr id="24" name="대각선 방향의 모서리가 둥근 사각형 23"/>
            <p:cNvSpPr/>
            <p:nvPr/>
          </p:nvSpPr>
          <p:spPr bwMode="auto">
            <a:xfrm>
              <a:off x="4953000" y="2662227"/>
              <a:ext cx="4032688" cy="39369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1000" sy="1000" algn="ctr" rotWithShape="0">
                <a:schemeClr val="tx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7800" algn="ctr">
                <a:lnSpc>
                  <a:spcPct val="110000"/>
                </a:lnSpc>
              </a:pPr>
              <a:r>
                <a:rPr lang="ko-KR" altLang="en-US" sz="14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조합원의 권익 향상 및 지역사회 공헌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975219" y="3119444"/>
              <a:ext cx="401046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자율과 독립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(Autonomy and Independence)</a:t>
              </a:r>
            </a:p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훈련 및 정보제공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(Education, Training and Information)</a:t>
              </a:r>
            </a:p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협동조합간의 협동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(Co-operation among Co-operatives)</a:t>
              </a:r>
            </a:p>
            <a:p>
              <a:pPr marL="171450" indent="-171450">
                <a:spcAft>
                  <a:spcPts val="200"/>
                </a:spcAft>
                <a:buFontTx/>
                <a:buChar char="-"/>
              </a:pPr>
              <a:r>
                <a:rPr lang="ko-KR" altLang="en-US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지역사회에 대한 기여</a:t>
              </a:r>
              <a:r>
                <a:rPr lang="en-US" altLang="ko-KR" i="1" dirty="0" smtClea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(Concern for Community)</a:t>
              </a:r>
              <a:endParaRPr lang="ko-KR" altLang="en-US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18"/>
            <p:cNvSpPr>
              <a:spLocks noChangeArrowheads="1"/>
            </p:cNvSpPr>
            <p:nvPr/>
          </p:nvSpPr>
          <p:spPr bwMode="auto">
            <a:xfrm>
              <a:off x="5135565" y="2698740"/>
              <a:ext cx="303848" cy="278106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2200" i="1" dirty="0" smtClean="0">
                  <a:solidFill>
                    <a:srgbClr val="006600"/>
                  </a:solidFill>
                  <a:latin typeface="HY강B" pitchFamily="18" charset="-127"/>
                  <a:ea typeface="HY강B" pitchFamily="18" charset="-127"/>
                  <a:cs typeface="Arabic Typesetting" pitchFamily="66" charset="-78"/>
                </a:rPr>
                <a:t>2.</a:t>
              </a:r>
              <a:endParaRPr lang="ko-KR" altLang="en-US" sz="2200" i="1" dirty="0">
                <a:solidFill>
                  <a:srgbClr val="006600"/>
                </a:solidFill>
                <a:latin typeface="HY강B" pitchFamily="18" charset="-127"/>
                <a:ea typeface="HY강B" pitchFamily="18" charset="-127"/>
                <a:cs typeface="Arabic Typesetting" pitchFamily="66" charset="-78"/>
              </a:endParaRPr>
            </a:p>
          </p:txBody>
        </p:sp>
      </p:grpSp>
      <p:pic>
        <p:nvPicPr>
          <p:cNvPr id="27" name="그림 26" descr="화살표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09594" y="4274494"/>
            <a:ext cx="3322684" cy="715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그룹 27"/>
          <p:cNvGrpSpPr/>
          <p:nvPr/>
        </p:nvGrpSpPr>
        <p:grpSpPr>
          <a:xfrm>
            <a:off x="863544" y="2850487"/>
            <a:ext cx="1775932" cy="1691926"/>
            <a:chOff x="973083" y="3319461"/>
            <a:chExt cx="1775932" cy="1492070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1363060" y="3319461"/>
              <a:ext cx="900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경제적 기업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0" name="직선 화살표 연결선 29"/>
            <p:cNvCxnSpPr>
              <a:stCxn id="29" idx="2"/>
              <a:endCxn id="31" idx="0"/>
            </p:cNvCxnSpPr>
            <p:nvPr/>
          </p:nvCxnSpPr>
          <p:spPr bwMode="auto">
            <a:xfrm rot="5400000">
              <a:off x="1665386" y="3755135"/>
              <a:ext cx="295349" cy="158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직사각형 30"/>
            <p:cNvSpPr/>
            <p:nvPr/>
          </p:nvSpPr>
          <p:spPr bwMode="auto">
            <a:xfrm>
              <a:off x="1363060" y="3902810"/>
              <a:ext cx="900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경제적 기능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2" name="직선 화살표 연결선 31"/>
            <p:cNvCxnSpPr>
              <a:stCxn id="31" idx="2"/>
              <a:endCxn id="33" idx="0"/>
            </p:cNvCxnSpPr>
            <p:nvPr/>
          </p:nvCxnSpPr>
          <p:spPr bwMode="auto">
            <a:xfrm rot="5400000">
              <a:off x="1442712" y="4153182"/>
              <a:ext cx="332721" cy="40797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직사각형 32"/>
            <p:cNvSpPr/>
            <p:nvPr/>
          </p:nvSpPr>
          <p:spPr bwMode="auto">
            <a:xfrm>
              <a:off x="973083" y="4523531"/>
              <a:ext cx="864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시장 성과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1885015" y="4523531"/>
              <a:ext cx="864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조합원 성과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5" name="직선 화살표 연결선 34"/>
            <p:cNvCxnSpPr>
              <a:stCxn id="31" idx="2"/>
              <a:endCxn id="34" idx="0"/>
            </p:cNvCxnSpPr>
            <p:nvPr/>
          </p:nvCxnSpPr>
          <p:spPr bwMode="auto">
            <a:xfrm rot="16200000" flipH="1">
              <a:off x="1898677" y="4105192"/>
              <a:ext cx="332721" cy="50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6" name="직사각형 35"/>
          <p:cNvSpPr/>
          <p:nvPr/>
        </p:nvSpPr>
        <p:spPr>
          <a:xfrm>
            <a:off x="2141499" y="5035248"/>
            <a:ext cx="1135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효과</a:t>
            </a:r>
            <a:r>
              <a:rPr lang="en-US" altLang="ko-KR" sz="1400" i="1" dirty="0" smtClean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1400" dirty="0">
              <a:solidFill>
                <a:srgbClr val="1F497D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98293" y="5846228"/>
            <a:ext cx="26292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협동조합 기업모델에 관한 연구</a:t>
            </a:r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전형수</a:t>
            </a:r>
            <a:r>
              <a:rPr lang="en-US" altLang="ko-KR" sz="9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2011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2762220" y="2850487"/>
            <a:ext cx="1775932" cy="1691926"/>
            <a:chOff x="973083" y="3319461"/>
            <a:chExt cx="1775932" cy="1492070"/>
          </a:xfrm>
        </p:grpSpPr>
        <p:sp>
          <p:nvSpPr>
            <p:cNvPr id="39" name="직사각형 38"/>
            <p:cNvSpPr/>
            <p:nvPr/>
          </p:nvSpPr>
          <p:spPr bwMode="auto">
            <a:xfrm>
              <a:off x="1363060" y="3319461"/>
              <a:ext cx="900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인적 단체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0" name="직선 화살표 연결선 39"/>
            <p:cNvCxnSpPr>
              <a:stCxn id="39" idx="2"/>
              <a:endCxn id="41" idx="0"/>
            </p:cNvCxnSpPr>
            <p:nvPr/>
          </p:nvCxnSpPr>
          <p:spPr bwMode="auto">
            <a:xfrm rot="5400000">
              <a:off x="1665386" y="3755135"/>
              <a:ext cx="295349" cy="158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1" name="직사각형 40"/>
            <p:cNvSpPr/>
            <p:nvPr/>
          </p:nvSpPr>
          <p:spPr bwMode="auto">
            <a:xfrm>
              <a:off x="1363060" y="3902810"/>
              <a:ext cx="900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사회적 기능 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2" name="직선 화살표 연결선 41"/>
            <p:cNvCxnSpPr>
              <a:stCxn id="41" idx="2"/>
              <a:endCxn id="43" idx="0"/>
            </p:cNvCxnSpPr>
            <p:nvPr/>
          </p:nvCxnSpPr>
          <p:spPr bwMode="auto">
            <a:xfrm rot="5400000">
              <a:off x="1442712" y="4153182"/>
              <a:ext cx="332721" cy="40797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3" name="직사각형 42"/>
            <p:cNvSpPr/>
            <p:nvPr/>
          </p:nvSpPr>
          <p:spPr bwMode="auto">
            <a:xfrm>
              <a:off x="973083" y="4523531"/>
              <a:ext cx="864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공동체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1885015" y="4523531"/>
              <a:ext cx="864000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자기실현</a:t>
              </a: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5" name="직선 화살표 연결선 44"/>
            <p:cNvCxnSpPr>
              <a:stCxn id="41" idx="2"/>
              <a:endCxn id="44" idx="0"/>
            </p:cNvCxnSpPr>
            <p:nvPr/>
          </p:nvCxnSpPr>
          <p:spPr bwMode="auto">
            <a:xfrm rot="16200000" flipH="1">
              <a:off x="1898677" y="4105192"/>
              <a:ext cx="332721" cy="50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12949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협동조합 개요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협동조합은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월부터 시행되고 있는 「협동조합기본법」에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의해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기획재정부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장관이 총괄하며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목적에 따라 일반협동조합과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사회적협동조합으로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구분</a:t>
            </a:r>
          </a:p>
        </p:txBody>
      </p:sp>
      <p:graphicFrame>
        <p:nvGraphicFramePr>
          <p:cNvPr id="46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2076395"/>
              </p:ext>
            </p:extLst>
          </p:nvPr>
        </p:nvGraphicFramePr>
        <p:xfrm>
          <a:off x="568825" y="2024844"/>
          <a:ext cx="8992688" cy="3902089"/>
        </p:xfrm>
        <a:graphic>
          <a:graphicData uri="http://schemas.openxmlformats.org/drawingml/2006/table">
            <a:tbl>
              <a:tblPr/>
              <a:tblGrid>
                <a:gridCol w="1263252"/>
                <a:gridCol w="1986242"/>
                <a:gridCol w="5743194"/>
              </a:tblGrid>
              <a:tr h="3212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   분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   부     내   용</a:t>
                      </a:r>
                      <a:endParaRPr kumimoji="1" lang="en-US" altLang="ko-KR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3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법적 근거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협동조합기본법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 법은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협동조합의 설립</a:t>
                      </a:r>
                      <a:r>
                        <a:rPr lang="en-US" altLang="ko-KR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운영 등에 관한 기본적인 사항을 규정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함으로써 자주적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자립적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자치적인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 활동을 촉진하고</a:t>
                      </a:r>
                      <a:r>
                        <a:rPr lang="en-US" altLang="ko-KR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사회통합과 국민경제의 균형 있는 발전에 기여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함을 목적으로 한다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b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협동조합기본법 제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 부처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기획재정부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기획재정부장관은 협동조합에 관한 정책을 총괄</a:t>
                      </a:r>
                      <a:r>
                        <a:rPr lang="ko-KR" altLang="en-US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하고 협동조합의 자율적인 활동을 촉진하기 위한 기본계획을 수립한다</a:t>
                      </a:r>
                      <a:r>
                        <a:rPr lang="en-US" altLang="ko-KR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협동조합기본법 제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6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설립 </a:t>
                      </a:r>
                      <a: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목적에 따른 </a:t>
                      </a:r>
                      <a: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층 구조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협동조합</a:t>
                      </a:r>
                      <a:endParaRPr kumimoji="1" lang="en-US" altLang="ko-KR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 algn="l" defTabSz="914400" rtl="0" eaLnBrk="1" latinLnBrk="1" hangingPunct="1"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ko-KR" altLang="en-US" sz="1200" b="0" u="sng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조합원의 실익 제고 목적</a:t>
                      </a:r>
                      <a:r>
                        <a:rPr lang="en-US" altLang="ko-KR" sz="1200" b="0" u="non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0" u="non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영리법인</a:t>
                      </a:r>
                      <a:r>
                        <a:rPr lang="en-US" altLang="ko-KR" sz="1200" b="0" u="non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200" b="0" u="sng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  <a:p>
                      <a:pPr marL="95250" marR="0" indent="-952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시도지사 신고                         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사업 범위 제한 없음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금융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보험업 제외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95250" marR="0" indent="-952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 가능                               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잉여금의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10% 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 법정적립금 적립</a:t>
                      </a:r>
                      <a:endParaRPr lang="en-US" altLang="ko-KR" sz="12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5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사회적협동조합</a:t>
                      </a:r>
                      <a:endParaRPr kumimoji="1" lang="en-US" altLang="ko-KR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Aft>
                          <a:spcPts val="200"/>
                        </a:spcAft>
                      </a:pP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조합원의 실익 제고 </a:t>
                      </a:r>
                      <a:r>
                        <a:rPr lang="en-US" altLang="ko-KR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+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지역사회 공헌 목적</a:t>
                      </a:r>
                      <a:r>
                        <a:rPr lang="en-US" altLang="ko-KR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비영리법인</a:t>
                      </a:r>
                      <a:r>
                        <a:rPr lang="en-US" altLang="ko-KR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95250" indent="-952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기획재정부 및 관계부처 인가</a:t>
                      </a:r>
                      <a:endParaRPr lang="en-US" altLang="ko-KR" sz="12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5250" indent="-952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공익사업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40%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이상 수행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지역사회 재생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주민 권익 증진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취약계층 사회서비스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일자리 제공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국가˙지자체 위탁사업 등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95250" indent="-952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배당 금지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잉여금의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30%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이상 법정적립금 적립</a:t>
                      </a:r>
                      <a:endParaRPr lang="en-US" altLang="ko-KR" sz="12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9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협동조합 설립요건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협동조합 및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사회적협동조합을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설립하기 위해서는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발기인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모집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정관 작성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창립 총회 설립신고 등의 과정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필수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비영리사단법인과 상당부분 일치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6" name="Group 110"/>
          <p:cNvGraphicFramePr>
            <a:graphicFrameLocks noGrp="1"/>
          </p:cNvGraphicFramePr>
          <p:nvPr>
            <p:extLst/>
          </p:nvPr>
        </p:nvGraphicFramePr>
        <p:xfrm>
          <a:off x="568825" y="2024844"/>
          <a:ext cx="8992688" cy="3902089"/>
        </p:xfrm>
        <a:graphic>
          <a:graphicData uri="http://schemas.openxmlformats.org/drawingml/2006/table">
            <a:tbl>
              <a:tblPr/>
              <a:tblGrid>
                <a:gridCol w="1263252"/>
                <a:gridCol w="1986242"/>
                <a:gridCol w="5743194"/>
              </a:tblGrid>
              <a:tr h="3212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   분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   부     내   용</a:t>
                      </a:r>
                      <a:endParaRPr kumimoji="1" lang="en-US" altLang="ko-KR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3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법적 근거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협동조합기본법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 법은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협동조합의 설립</a:t>
                      </a:r>
                      <a:r>
                        <a:rPr lang="en-US" altLang="ko-KR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운영 등에 관한 기본적인 사항을 규정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함으로써 자주적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자립적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자치적인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 활동을 촉진하고</a:t>
                      </a:r>
                      <a:r>
                        <a:rPr lang="en-US" altLang="ko-KR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사회통합과 국민경제의 균형 있는 발전에 기여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함을 목적으로 한다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b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협동조합기본법 제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 부처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기획재정부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기획재정부장관은 협동조합에 관한 정책을 총괄</a:t>
                      </a:r>
                      <a:r>
                        <a:rPr lang="ko-KR" altLang="en-US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하고 협동조합의 자율적인 활동을 촉진하기 위한 기본계획을 수립한다</a:t>
                      </a:r>
                      <a:r>
                        <a:rPr lang="en-US" altLang="ko-KR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협동조합기본법 제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6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설립 </a:t>
                      </a:r>
                      <a: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목적에 따른 </a:t>
                      </a:r>
                      <a: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층 구조</a:t>
                      </a:r>
                      <a:endParaRPr kumimoji="1" lang="en-US" altLang="ko-KR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협동조합</a:t>
                      </a:r>
                      <a:endParaRPr kumimoji="1" lang="en-US" altLang="ko-KR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 algn="l" defTabSz="914400" rtl="0" eaLnBrk="1" latinLnBrk="1" hangingPunct="1"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ko-KR" altLang="en-US" sz="1200" b="0" u="sng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조합원의 실익 제고 목적</a:t>
                      </a:r>
                      <a:r>
                        <a:rPr lang="en-US" altLang="ko-KR" sz="1200" b="0" u="non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0" u="non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영리법인</a:t>
                      </a:r>
                      <a:r>
                        <a:rPr lang="en-US" altLang="ko-KR" sz="1200" b="0" u="non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200" b="0" u="sng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  <a:p>
                      <a:pPr marL="95250" marR="0" indent="-952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시도지사 신고                         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사업 범위 제한 없음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금융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보험업 제외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95250" marR="0" indent="-952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 가능                               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잉여금의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10% 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 법정적립금 적립</a:t>
                      </a:r>
                      <a:endParaRPr lang="en-US" altLang="ko-KR" sz="12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5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사회적협동조합</a:t>
                      </a:r>
                      <a:endParaRPr kumimoji="1" lang="en-US" altLang="ko-KR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7500" marR="97500" marT="46800" marB="468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Aft>
                          <a:spcPts val="200"/>
                        </a:spcAft>
                      </a:pP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조합원의 실익 제고 </a:t>
                      </a:r>
                      <a:r>
                        <a:rPr lang="en-US" altLang="ko-KR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+ </a:t>
                      </a:r>
                      <a:r>
                        <a:rPr lang="ko-KR" altLang="en-US" sz="1200" b="0" u="sng" dirty="0" smtClean="0">
                          <a:latin typeface="맑은 고딕" pitchFamily="50" charset="-127"/>
                          <a:ea typeface="맑은 고딕" pitchFamily="50" charset="-127"/>
                        </a:rPr>
                        <a:t>지역사회 공헌 목적</a:t>
                      </a:r>
                      <a:r>
                        <a:rPr lang="en-US" altLang="ko-KR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비영리법인</a:t>
                      </a:r>
                      <a:r>
                        <a:rPr lang="en-US" altLang="ko-KR" sz="12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95250" indent="-952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기획재정부 및 관계부처 인가</a:t>
                      </a:r>
                      <a:endParaRPr lang="en-US" altLang="ko-KR" sz="12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5250" indent="-952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공익사업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40%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이상 수행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지역사회 재생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주민 권익 증진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취약계층 사회서비스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일자리 제공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국가˙지자체 위탁사업 등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95250" indent="-952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배당 금지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잉여금의 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30% 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이상 법정적립금 적립</a:t>
                      </a:r>
                      <a:endParaRPr lang="en-US" altLang="ko-KR" sz="12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02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협동조합 세부사항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조합원이 소유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이용하는 새로운 형태의 법인으로서 법인 설립이 매우 용이하며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별도의 초기 자금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(ex,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기본재산적립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필요 없어 클럽 회원을 중심으로 설립되는 스포츠클럽에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적용 가능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 협동조합 중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사회적협동조합이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해당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gray">
          <a:xfrm>
            <a:off x="623893" y="2147575"/>
            <a:ext cx="1275150" cy="1239656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협동</a:t>
            </a:r>
            <a:r>
              <a:rPr lang="en-US" altLang="ko-KR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조합</a:t>
            </a:r>
            <a:endParaRPr lang="en-US" altLang="ko-KR" sz="16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238158" y="2074828"/>
            <a:ext cx="704548" cy="3733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개념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2238158" y="3286882"/>
            <a:ext cx="704548" cy="2616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근거법률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2239823" y="3250487"/>
            <a:ext cx="71640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직선 연결선 12"/>
          <p:cNvCxnSpPr/>
          <p:nvPr/>
        </p:nvCxnSpPr>
        <p:spPr bwMode="auto">
          <a:xfrm>
            <a:off x="2239823" y="3590353"/>
            <a:ext cx="71640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2238158" y="4549537"/>
            <a:ext cx="704548" cy="11257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특장점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238158" y="2495614"/>
            <a:ext cx="704548" cy="72135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 bwMode="auto">
          <a:xfrm>
            <a:off x="2239823" y="2469492"/>
            <a:ext cx="71640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직사각형 16"/>
          <p:cNvSpPr/>
          <p:nvPr/>
        </p:nvSpPr>
        <p:spPr bwMode="auto">
          <a:xfrm>
            <a:off x="2238158" y="3634840"/>
            <a:ext cx="704548" cy="8363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유형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52500" y="3671723"/>
            <a:ext cx="1696055" cy="1883840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조합원이 소유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이용하고 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이상만 참여하면 기본재산 적립 없이 법인 설립 가능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클럽 회원을 중심으로 운영되는 종합형 스포츠클럽의 조직 형태로 적합</a:t>
            </a:r>
            <a:endParaRPr lang="en-US" altLang="ko-KR" sz="120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36776" y="2034369"/>
            <a:ext cx="64852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재화 또는 용역의 구매생산판매 제공 등을 협동으로 영위함으로써 조합원의 권익을 향상하고 지역사회에 공헌하고자 하는 사업조직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36777" y="3286883"/>
            <a:ext cx="1366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협동조합 기본법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377441" y="3286882"/>
            <a:ext cx="884029" cy="2616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부처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269792" y="3286883"/>
            <a:ext cx="1366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기획재정부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021460" y="3634839"/>
            <a:ext cx="6400614" cy="261611"/>
            <a:chOff x="3411569" y="3437948"/>
            <a:chExt cx="4191676" cy="261611"/>
          </a:xfrm>
        </p:grpSpPr>
        <p:sp>
          <p:nvSpPr>
            <p:cNvPr id="24" name="직사각형 23"/>
            <p:cNvSpPr/>
            <p:nvPr/>
          </p:nvSpPr>
          <p:spPr bwMode="auto">
            <a:xfrm>
              <a:off x="3411569" y="3437948"/>
              <a:ext cx="2063469" cy="26161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협동조</a:t>
              </a: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합</a:t>
              </a: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5520831" y="3437948"/>
              <a:ext cx="2082414" cy="26161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사회적 협동조합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2993889" y="3901877"/>
            <a:ext cx="3149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조합원의 영리활동 목적의 영리법인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직원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 협동조합 유형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사무소 소재지 관할 시도지사에 설립 신고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021460" y="2510698"/>
            <a:ext cx="814658" cy="21266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 인격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829084" y="2486422"/>
            <a:ext cx="55395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상법상 회사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주식회사 등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민법상 법인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사단법인</a:t>
            </a:r>
            <a:r>
              <a:rPr lang="en-US" altLang="ko-KR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 새로운 사업형태로 법인격 부여</a:t>
            </a:r>
            <a:endParaRPr lang="en-US" altLang="ko-KR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3021460" y="2753460"/>
            <a:ext cx="814658" cy="21266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사업범위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829083" y="2737276"/>
            <a:ext cx="5592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공동의 목적을 가진 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이상이 모여 조직한 사업체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종류 제한 없음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보험 제외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3021460" y="3004313"/>
            <a:ext cx="814658" cy="21266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책임범위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829083" y="2980037"/>
            <a:ext cx="5592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출자규모에 상관없이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표제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출자자산에 한정된 유한책임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자유로운 가입탈퇴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실적 배당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2984008" y="2490767"/>
            <a:ext cx="6441580" cy="269118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6397445" y="3286882"/>
            <a:ext cx="884029" cy="2616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방식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89795" y="3286883"/>
            <a:ext cx="21294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197745" y="3901877"/>
            <a:ext cx="3327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조합원의 실익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 공헌 목적의 비영리법인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협동조합 기본법이 정하는 공익사업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40%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수행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기획재정부 및 관계부처 인가 필수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3021460" y="4557322"/>
            <a:ext cx="814658" cy="21266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 중심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3021460" y="4799861"/>
            <a:ext cx="814658" cy="390537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공익 기능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3021460" y="5220933"/>
            <a:ext cx="814658" cy="21266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용이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16598" y="4539380"/>
            <a:ext cx="5563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주주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투자자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아닌 사업 이용자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소유하고</a:t>
            </a:r>
            <a:r>
              <a: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이용하는 조직 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주식회사와의 차이</a:t>
            </a:r>
            <a:endParaRPr lang="en-US" altLang="ko-KR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816598" y="4780450"/>
            <a:ext cx="5563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조합원이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소유하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는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바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사기업에 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비해 안정적인 직원 고용</a:t>
            </a:r>
            <a:r>
              <a: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저렴한 수익 구조</a:t>
            </a:r>
            <a:r>
              <a: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 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공공성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大</a:t>
            </a: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사회적 협동조합으로 설립 시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비영리사단법인과 성격 유사 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비영리 측면의 혜택 동일</a:t>
            </a:r>
            <a:endParaRPr lang="en-US" altLang="ko-KR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816598" y="5196085"/>
            <a:ext cx="5876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5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 이상의 발기인만 모집되면 누구나 만들 수 있는 설립 운영이 용이한 조직 </a:t>
            </a:r>
            <a:r>
              <a:rPr lang="en-US" altLang="ko-KR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pc="-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출자금 규정 </a:t>
            </a: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無</a:t>
            </a:r>
            <a:endParaRPr lang="en-US" altLang="ko-KR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 rot="5400000">
            <a:off x="1178354" y="3003604"/>
            <a:ext cx="153736" cy="1077932"/>
          </a:xfrm>
          <a:prstGeom prst="rightArrow">
            <a:avLst>
              <a:gd name="adj1" fmla="val 71278"/>
              <a:gd name="adj2" fmla="val 100000"/>
            </a:avLst>
          </a:prstGeom>
          <a:solidFill>
            <a:schemeClr val="bg1">
              <a:lumMod val="85000"/>
            </a:schemeClr>
          </a:solidFill>
          <a:ln w="38100">
            <a:noFill/>
            <a:round/>
            <a:headEnd type="arrow"/>
            <a:tailEnd type="none"/>
          </a:ln>
        </p:spPr>
        <p:txBody>
          <a:bodyPr/>
          <a:lstStyle/>
          <a:p>
            <a:pPr>
              <a:lnSpc>
                <a:spcPct val="110000"/>
              </a:lnSpc>
            </a:pPr>
            <a:endParaRPr lang="ko-KR" altLang="en-US" sz="1050" dirty="0">
              <a:solidFill>
                <a:srgbClr val="000000"/>
              </a:solidFill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gray">
          <a:xfrm>
            <a:off x="6473039" y="3582261"/>
            <a:ext cx="281580" cy="259691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3021460" y="5463694"/>
            <a:ext cx="814658" cy="21266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사회적기업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816598" y="5446938"/>
            <a:ext cx="5876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pc="-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협동조합 역시 사회적기업의 인증 요건에 해당하여 향후 사회적기업으로 쉽게 인증 가능</a:t>
            </a:r>
            <a:endParaRPr lang="en-US" altLang="ko-KR" spc="-1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cxnSp>
        <p:nvCxnSpPr>
          <p:cNvPr id="48" name="직선 연결선 47"/>
          <p:cNvCxnSpPr/>
          <p:nvPr/>
        </p:nvCxnSpPr>
        <p:spPr bwMode="auto">
          <a:xfrm>
            <a:off x="2239823" y="4512845"/>
            <a:ext cx="71640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8972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사회적 협동조합 주요 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 협동조합은 비영리법인으로 공익사업을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40%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 수행하는 조직으로서 지역주민에게 생활체육이라는 사회서비스를 제공한다는 측면에서 스포츠클럽에 해당 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6455643" y="1943311"/>
            <a:ext cx="2954696" cy="276999"/>
            <a:chOff x="2581591" y="2708920"/>
            <a:chExt cx="3405600" cy="276999"/>
          </a:xfrm>
        </p:grpSpPr>
        <p:cxnSp>
          <p:nvCxnSpPr>
            <p:cNvPr id="49" name="직선 연결선 48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012646" y="2708920"/>
              <a:ext cx="2536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스포츠클럽의 주요 확인 사항</a:t>
              </a:r>
              <a:endPara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0412183"/>
              </p:ext>
            </p:extLst>
          </p:nvPr>
        </p:nvGraphicFramePr>
        <p:xfrm>
          <a:off x="1462815" y="2904391"/>
          <a:ext cx="4536504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3168352"/>
              </a:tblGrid>
              <a:tr h="162797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kumimoji="0" lang="ko-KR" altLang="en-US" sz="1100" b="1" i="0" u="sng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지역사업형</a:t>
                      </a:r>
                      <a:endParaRPr kumimoji="0" lang="en-US" altLang="ko-KR" sz="1100" b="1" i="0" u="sng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지역경제 활성화</a:t>
                      </a:r>
                      <a:r>
                        <a:rPr lang="en-US" altLang="ko-KR" sz="1100" b="1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지역주민 복리증진 사업 추진</a:t>
                      </a:r>
                      <a:endParaRPr lang="en-US" altLang="ko-KR" sz="1100" b="1" u="none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797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kumimoji="0" lang="ko-KR" altLang="en-US" sz="1100" b="1" i="0" u="sng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취약계층 배려형</a:t>
                      </a:r>
                      <a:endParaRPr kumimoji="0" lang="en-US" altLang="ko-KR" sz="1100" b="1" i="0" u="sng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0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취약계층에 일자리나 사회적 서비스 제공</a:t>
                      </a:r>
                      <a:endParaRPr lang="en-US" altLang="ko-KR" sz="1100" b="0" u="none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797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kumimoji="0" lang="ko-KR" altLang="en-US" sz="1100" b="1" i="0" u="sng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위탁사업형</a:t>
                      </a:r>
                      <a:endParaRPr kumimoji="0" lang="en-US" altLang="ko-KR" sz="1100" b="1" i="0" u="sng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0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국가</a:t>
                      </a:r>
                      <a:r>
                        <a:rPr lang="en-US" altLang="ko-KR" sz="1100" b="0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지자체로부터 위탁 받은 사업 추진</a:t>
                      </a:r>
                      <a:endParaRPr lang="en-US" altLang="ko-KR" sz="1100" b="0" u="none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797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kumimoji="0" lang="ko-KR" altLang="en-US" sz="1100" b="1" i="0" u="sng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기타 공익증진형</a:t>
                      </a:r>
                      <a:endParaRPr kumimoji="0" lang="en-US" altLang="ko-KR" sz="1100" b="1" i="0" u="sng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0" u="none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기타 공익증진에 이바지하는 사업 </a:t>
                      </a:r>
                      <a:endParaRPr lang="en-US" altLang="ko-KR" sz="1100" b="0" u="none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직사각형 51"/>
          <p:cNvSpPr/>
          <p:nvPr/>
        </p:nvSpPr>
        <p:spPr bwMode="auto">
          <a:xfrm>
            <a:off x="484908" y="2335455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 인격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258439" y="2346744"/>
            <a:ext cx="1190591" cy="33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비영리법인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484908" y="2644514"/>
            <a:ext cx="694525" cy="95579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직사각형 54"/>
          <p:cNvSpPr/>
          <p:nvPr/>
        </p:nvSpPr>
        <p:spPr bwMode="auto">
          <a:xfrm>
            <a:off x="2500150" y="2335455"/>
            <a:ext cx="812491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273682" y="2338652"/>
            <a:ext cx="29424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기획재정부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관계중앙행정기관 위탁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인가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484908" y="3635465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적립</a:t>
            </a:r>
            <a:r>
              <a: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1170962" y="3644377"/>
            <a:ext cx="49184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법정적립금은 잉여금의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30/100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직사각형 58"/>
          <p:cNvSpPr/>
          <p:nvPr/>
        </p:nvSpPr>
        <p:spPr bwMode="auto">
          <a:xfrm>
            <a:off x="1232000" y="2899667"/>
            <a:ext cx="4791596" cy="185448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6455643" y="3047830"/>
            <a:ext cx="2954696" cy="556370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스포츠클럽은 지역사업형 중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지역주민에게 사회서비스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 등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제공하는 사업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해당</a:t>
            </a:r>
            <a:endParaRPr lang="en-US" altLang="ko-KR" b="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1" name="직선 화살표 연결선 38"/>
          <p:cNvCxnSpPr>
            <a:endCxn id="82" idx="1"/>
          </p:cNvCxnSpPr>
          <p:nvPr/>
        </p:nvCxnSpPr>
        <p:spPr bwMode="auto">
          <a:xfrm>
            <a:off x="5999319" y="2469457"/>
            <a:ext cx="456324" cy="18705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62" name="직사각형 61"/>
          <p:cNvSpPr/>
          <p:nvPr/>
        </p:nvSpPr>
        <p:spPr bwMode="auto">
          <a:xfrm>
            <a:off x="6455643" y="3674467"/>
            <a:ext cx="2954696" cy="414450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비영리법인의 특성 상 회비 수익은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차년도 사업으로 적립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회원에 대한 배당 금지</a:t>
            </a:r>
            <a:endParaRPr lang="en-US" altLang="ko-KR" u="sng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475629" y="1943311"/>
            <a:ext cx="5547966" cy="276999"/>
            <a:chOff x="2581591" y="2708920"/>
            <a:chExt cx="3405600" cy="276999"/>
          </a:xfrm>
        </p:grpSpPr>
        <p:cxnSp>
          <p:nvCxnSpPr>
            <p:cNvPr id="64" name="직선 연결선 63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3012646" y="2708920"/>
              <a:ext cx="2536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사회적 협동조합 주요 사항</a:t>
              </a:r>
              <a:endPara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6" name="직사각형 65"/>
          <p:cNvSpPr/>
          <p:nvPr/>
        </p:nvSpPr>
        <p:spPr bwMode="auto">
          <a:xfrm>
            <a:off x="484908" y="3951055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배당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170962" y="3951875"/>
            <a:ext cx="49184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조합원에 대한 배당은 원천적 금지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255703" y="2621873"/>
            <a:ext cx="48336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공익사업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40%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수행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484908" y="4266645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170961" y="4275557"/>
            <a:ext cx="51406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 설치 기관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총회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이사회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 설치 기관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대의원 총회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(200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이상의 협동조합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484908" y="4574143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170962" y="4583055"/>
            <a:ext cx="15559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자연인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법인도 가능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직사각형 72"/>
          <p:cNvSpPr/>
          <p:nvPr/>
        </p:nvSpPr>
        <p:spPr bwMode="auto">
          <a:xfrm>
            <a:off x="2783046" y="4574143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임원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469099" y="4583055"/>
            <a:ext cx="2705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이사장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이사장 포함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484908" y="4881640"/>
            <a:ext cx="694525" cy="40450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170961" y="4858184"/>
            <a:ext cx="5212674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조합원은 당연히 협동조합의 사업 이용 가능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비조합원인 경우에도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조합원의 이용에 지장이 없는 범위 내에서 사업 이용 가능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484908" y="5318610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청산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1170962" y="5327522"/>
            <a:ext cx="15559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비영리법인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국고 귀속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2783046" y="5318610"/>
            <a:ext cx="694525" cy="275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감독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3469099" y="5327522"/>
            <a:ext cx="27055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 시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기획재정부 장관이 업무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서류 감독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직사각형 80"/>
          <p:cNvSpPr/>
          <p:nvPr/>
        </p:nvSpPr>
        <p:spPr bwMode="auto">
          <a:xfrm>
            <a:off x="6456938" y="4768259"/>
            <a:ext cx="2954696" cy="801592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조합원으로 클럽 회원 뿐만 아니라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스포츠관련 기관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단체도 가능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시 동일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조합원이 아닌 일반 회원도 스포츠클럽 이용 가능</a:t>
            </a:r>
            <a:endParaRPr lang="en-US" altLang="ko-KR" u="sng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6455643" y="2335455"/>
            <a:ext cx="2954696" cy="642108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및 관리감독의 주무관청은 기획재정부 이나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성격 상 관계중앙행정기관인 문체부</a:t>
            </a:r>
            <a:r>
              <a:rPr lang="ko-KR" altLang="en-US" u="sng" spc="-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인가 필요</a:t>
            </a:r>
            <a:endParaRPr lang="en-US" altLang="ko-KR" u="sng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6455643" y="4135655"/>
            <a:ext cx="2954696" cy="556370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필수적으로 조합원 총회와 이사회를 두어야 하며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200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이상의 클럽은 총회 대신 대의원 총회 개최 가능</a:t>
            </a:r>
            <a:endParaRPr lang="en-US" altLang="ko-KR" u="sng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4" name="직선 화살표 연결선 38"/>
          <p:cNvCxnSpPr>
            <a:endCxn id="60" idx="1"/>
          </p:cNvCxnSpPr>
          <p:nvPr/>
        </p:nvCxnSpPr>
        <p:spPr bwMode="auto">
          <a:xfrm>
            <a:off x="6023596" y="2973935"/>
            <a:ext cx="432047" cy="35208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5" name="직선 화살표 연결선 38"/>
          <p:cNvCxnSpPr>
            <a:endCxn id="62" idx="1"/>
          </p:cNvCxnSpPr>
          <p:nvPr/>
        </p:nvCxnSpPr>
        <p:spPr bwMode="auto">
          <a:xfrm>
            <a:off x="3469099" y="3775183"/>
            <a:ext cx="2986544" cy="10650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6" name="직선 화살표 연결선 38"/>
          <p:cNvCxnSpPr>
            <a:endCxn id="62" idx="1"/>
          </p:cNvCxnSpPr>
          <p:nvPr/>
        </p:nvCxnSpPr>
        <p:spPr bwMode="auto">
          <a:xfrm flipV="1">
            <a:off x="3469099" y="3881692"/>
            <a:ext cx="2986544" cy="20722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7" name="직선 화살표 연결선 38"/>
          <p:cNvCxnSpPr>
            <a:endCxn id="83" idx="1"/>
          </p:cNvCxnSpPr>
          <p:nvPr/>
        </p:nvCxnSpPr>
        <p:spPr bwMode="auto">
          <a:xfrm>
            <a:off x="6089364" y="4404507"/>
            <a:ext cx="366279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8" name="직선 화살표 연결선 38"/>
          <p:cNvCxnSpPr>
            <a:stCxn id="74" idx="3"/>
            <a:endCxn id="81" idx="1"/>
          </p:cNvCxnSpPr>
          <p:nvPr/>
        </p:nvCxnSpPr>
        <p:spPr bwMode="auto">
          <a:xfrm>
            <a:off x="6174616" y="4713860"/>
            <a:ext cx="282322" cy="45519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9" name="직선 화살표 연결선 38"/>
          <p:cNvCxnSpPr/>
          <p:nvPr/>
        </p:nvCxnSpPr>
        <p:spPr bwMode="auto">
          <a:xfrm>
            <a:off x="6031688" y="5168043"/>
            <a:ext cx="425250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0" name="직사각형 89"/>
          <p:cNvSpPr/>
          <p:nvPr/>
        </p:nvSpPr>
        <p:spPr bwMode="auto">
          <a:xfrm>
            <a:off x="1240092" y="4889731"/>
            <a:ext cx="4791596" cy="404509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2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사회적 협동조합 설립 프로세스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3" y="1160748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 협동조합의 설립 시 문체부의 인가를 받아야 하며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클럽의 다양한 이해관계자가 참여해야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출자금의 최저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최고 한도가 없는바 설립 시 재정의 부담 無</a:t>
            </a:r>
          </a:p>
        </p:txBody>
      </p:sp>
      <p:cxnSp>
        <p:nvCxnSpPr>
          <p:cNvPr id="91" name="직선 화살표 연결선 90"/>
          <p:cNvCxnSpPr/>
          <p:nvPr/>
        </p:nvCxnSpPr>
        <p:spPr bwMode="auto">
          <a:xfrm flipH="1">
            <a:off x="944008" y="2308419"/>
            <a:ext cx="8092" cy="3204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grpSp>
        <p:nvGrpSpPr>
          <p:cNvPr id="92" name="그룹 91"/>
          <p:cNvGrpSpPr/>
          <p:nvPr/>
        </p:nvGrpSpPr>
        <p:grpSpPr>
          <a:xfrm>
            <a:off x="6465168" y="1916832"/>
            <a:ext cx="2954696" cy="276999"/>
            <a:chOff x="2581591" y="2708920"/>
            <a:chExt cx="3405600" cy="276999"/>
          </a:xfrm>
        </p:grpSpPr>
        <p:cxnSp>
          <p:nvCxnSpPr>
            <p:cNvPr id="93" name="직선 연결선 92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3012646" y="2708920"/>
              <a:ext cx="2536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스포츠클럽의 주요 확인 사항</a:t>
              </a:r>
              <a:endPara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95" name="직사각형 94"/>
          <p:cNvSpPr/>
          <p:nvPr/>
        </p:nvSpPr>
        <p:spPr>
          <a:xfrm>
            <a:off x="416496" y="5556872"/>
            <a:ext cx="6695314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필수적 기재 사항 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소재지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 자격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가입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출자금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권리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의무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잉여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손실금 처리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적립 방식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</a:t>
            </a:r>
            <a:r>
              <a:rPr lang="en-US" altLang="ko-KR" sz="8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임원 사항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공고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해산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출자금 양도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밖의 운영 사항</a:t>
            </a:r>
            <a:endParaRPr lang="en-US" altLang="ko-KR" sz="8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300"/>
              </a:spcAft>
            </a:pP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 서류 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정관 사본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창립총회 공고문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의사록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사업계획서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수입지출 예산서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설립동의자 명부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 서류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임원명부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이력서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총회 의사록</a:t>
            </a:r>
            <a:r>
              <a:rPr lang="en-US" altLang="ko-KR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주사업 증명 서류</a:t>
            </a:r>
            <a:endParaRPr lang="en-US" altLang="ko-KR" sz="8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488504" y="2459270"/>
            <a:ext cx="921151" cy="10259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준비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직사각형 96"/>
          <p:cNvSpPr/>
          <p:nvPr/>
        </p:nvSpPr>
        <p:spPr bwMode="auto">
          <a:xfrm>
            <a:off x="488504" y="3535510"/>
            <a:ext cx="921151" cy="7502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 설립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인가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직사각형 97"/>
          <p:cNvSpPr/>
          <p:nvPr/>
        </p:nvSpPr>
        <p:spPr bwMode="auto">
          <a:xfrm>
            <a:off x="488504" y="4335802"/>
            <a:ext cx="921151" cy="9326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법인격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부여</a:t>
            </a:r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직사각형 98"/>
          <p:cNvSpPr/>
          <p:nvPr/>
        </p:nvSpPr>
        <p:spPr bwMode="auto">
          <a:xfrm>
            <a:off x="1507948" y="2444431"/>
            <a:ext cx="895387" cy="27990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발기인 모집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1507948" y="2753305"/>
            <a:ext cx="895387" cy="27990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정관 작성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직사각형 100"/>
          <p:cNvSpPr/>
          <p:nvPr/>
        </p:nvSpPr>
        <p:spPr bwMode="auto">
          <a:xfrm>
            <a:off x="1507948" y="3072828"/>
            <a:ext cx="895387" cy="41241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설립동의자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2408444" y="2454158"/>
            <a:ext cx="3825169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협동조합에 뜻을 같이 하는 사람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(or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형태의 법인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이상</a:t>
            </a:r>
            <a:endParaRPr lang="en-US" altLang="ko-KR" u="sng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408444" y="2763032"/>
            <a:ext cx="3825169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필수적 사항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소재지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사업범위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u="sng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2408444" y="3066716"/>
            <a:ext cx="382516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이상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서로 다른 이해관계자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후원자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 이상 참여</a:t>
            </a:r>
            <a:endParaRPr lang="en-US" altLang="ko-KR" u="sng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직사각형 104"/>
          <p:cNvSpPr/>
          <p:nvPr/>
        </p:nvSpPr>
        <p:spPr bwMode="auto">
          <a:xfrm>
            <a:off x="1507948" y="3535510"/>
            <a:ext cx="895387" cy="404601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창립 총회 의</a:t>
            </a:r>
            <a:r>
              <a:rPr lang="ko-KR" altLang="en-US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</a:t>
            </a:r>
          </a:p>
        </p:txBody>
      </p:sp>
      <p:sp>
        <p:nvSpPr>
          <p:cNvPr id="106" name="직사각형 105"/>
          <p:cNvSpPr/>
          <p:nvPr/>
        </p:nvSpPr>
        <p:spPr bwMode="auto">
          <a:xfrm>
            <a:off x="1507948" y="3988489"/>
            <a:ext cx="895387" cy="27990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인가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2436230" y="3498013"/>
            <a:ext cx="3997097" cy="4693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설립동의자 과반수 출석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출석자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2/3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찬성 의결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임원의 선출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수입 지출예산서 등 사항 의결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408444" y="3998216"/>
            <a:ext cx="399709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서류 제출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기재부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관계중앙행정기관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인가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설립인가증 교부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1507948" y="4658333"/>
            <a:ext cx="895387" cy="27990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출자금 납입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1507948" y="4988508"/>
            <a:ext cx="895387" cy="27990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등기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2408444" y="4642881"/>
            <a:ext cx="399709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출자금 납입</a:t>
            </a: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현물 출자 가능</a:t>
            </a: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좌 이상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출자좌수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30%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408444" y="4998236"/>
            <a:ext cx="399709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관할 등기소 설립 등기</a:t>
            </a: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총회의사록 공증</a:t>
            </a:r>
            <a:r>
              <a:rPr lang="en-US" altLang="ko-KR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u="sng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사업자 등록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직사각형 112"/>
          <p:cNvSpPr/>
          <p:nvPr/>
        </p:nvSpPr>
        <p:spPr bwMode="auto">
          <a:xfrm>
            <a:off x="6465168" y="2316512"/>
            <a:ext cx="2954696" cy="643132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발기인 및 설립동의자로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스포츠클럽의 매니저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회원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 반드시 모집</a:t>
            </a:r>
            <a:endParaRPr lang="en-US" altLang="ko-KR" b="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직사각형 113"/>
          <p:cNvSpPr/>
          <p:nvPr/>
        </p:nvSpPr>
        <p:spPr bwMode="auto">
          <a:xfrm>
            <a:off x="6465168" y="5032918"/>
            <a:ext cx="2954696" cy="515862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출자금은 반드시 납임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그러나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출자금의 최저 및 최고한도 없음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또한 최근 출자금의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정관 기재 사항 </a:t>
            </a:r>
            <a:r>
              <a:rPr lang="ko-KR" altLang="en-US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삭제됨</a:t>
            </a:r>
            <a:r>
              <a:rPr lang="en-US" altLang="ko-KR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115" name="그룹 114"/>
          <p:cNvGrpSpPr/>
          <p:nvPr/>
        </p:nvGrpSpPr>
        <p:grpSpPr>
          <a:xfrm>
            <a:off x="485154" y="1924368"/>
            <a:ext cx="5547966" cy="276999"/>
            <a:chOff x="2581591" y="2708920"/>
            <a:chExt cx="3405600" cy="276999"/>
          </a:xfrm>
        </p:grpSpPr>
        <p:cxnSp>
          <p:nvCxnSpPr>
            <p:cNvPr id="116" name="직선 연결선 115"/>
            <p:cNvCxnSpPr/>
            <p:nvPr/>
          </p:nvCxnSpPr>
          <p:spPr bwMode="auto">
            <a:xfrm>
              <a:off x="2581591" y="2980360"/>
              <a:ext cx="3405600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>
              <a:off x="3012646" y="2708920"/>
              <a:ext cx="2536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사회적 협동조합 프로세스</a:t>
              </a:r>
              <a:endPara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8" name="직사각형 117"/>
          <p:cNvSpPr/>
          <p:nvPr/>
        </p:nvSpPr>
        <p:spPr bwMode="auto">
          <a:xfrm>
            <a:off x="1507948" y="4334211"/>
            <a:ext cx="895387" cy="27990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사무인수인계</a:t>
            </a:r>
            <a:endParaRPr lang="ko-KR" altLang="en-US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408444" y="4351568"/>
            <a:ext cx="399709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발기인에서 협동조합 이사장으로 사무 인수인계</a:t>
            </a:r>
            <a:endParaRPr lang="en-US" altLang="ko-KR" u="sng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6465168" y="4278255"/>
            <a:ext cx="2954696" cy="643132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인가 시 목적사업의 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40% 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지역주민에게 생활체육 서비스 제공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하며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40%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이상의 판단기준은 전체 사업비의 </a:t>
            </a:r>
            <a:r>
              <a:rPr lang="en-US" altLang="ko-KR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40%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판단</a:t>
            </a:r>
            <a:endParaRPr lang="en-US" altLang="ko-KR" u="sng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6465168" y="3515501"/>
            <a:ext cx="2954696" cy="643132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문체부에 설립인가 신청을 하면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u="sng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문체부는 사회적기업진흥원에 설립요건 검토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이후 최종적으로 문체부에서 설립인가통보</a:t>
            </a:r>
            <a:endParaRPr lang="en-US" altLang="ko-KR" b="0" spc="-5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직사각형 121"/>
          <p:cNvSpPr/>
          <p:nvPr/>
        </p:nvSpPr>
        <p:spPr bwMode="auto">
          <a:xfrm>
            <a:off x="6462259" y="3079266"/>
            <a:ext cx="2954696" cy="316613"/>
          </a:xfrm>
          <a:prstGeom prst="rect">
            <a:avLst/>
          </a:prstGeom>
          <a:noFill/>
          <a:ln w="635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square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법인인 바 기본적인 사무실은 확보되어야 함</a:t>
            </a:r>
            <a:r>
              <a:rPr lang="en-US" altLang="ko-KR" b="0" spc="-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23" name="직사각형 122"/>
          <p:cNvSpPr/>
          <p:nvPr/>
        </p:nvSpPr>
        <p:spPr bwMode="auto">
          <a:xfrm>
            <a:off x="2436230" y="3079265"/>
            <a:ext cx="3737993" cy="418747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2436230" y="4649120"/>
            <a:ext cx="3737993" cy="272267"/>
          </a:xfrm>
          <a:prstGeom prst="rect">
            <a:avLst/>
          </a:prstGeom>
          <a:solidFill>
            <a:srgbClr val="C00000">
              <a:alpha val="10000"/>
            </a:srgbClr>
          </a:solidFill>
          <a:ln w="63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square" lIns="36000" rIns="36000" anchor="ctr"/>
          <a:lstStyle/>
          <a:p>
            <a:pPr marL="92075" indent="-9207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altLang="ko-KR" spc="-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5" name="직선 화살표 연결선 38"/>
          <p:cNvCxnSpPr/>
          <p:nvPr/>
        </p:nvCxnSpPr>
        <p:spPr bwMode="auto">
          <a:xfrm>
            <a:off x="6177136" y="2584963"/>
            <a:ext cx="288032" cy="5260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6" name="직선 화살표 연결선 38"/>
          <p:cNvCxnSpPr>
            <a:stCxn id="123" idx="3"/>
            <a:endCxn id="113" idx="1"/>
          </p:cNvCxnSpPr>
          <p:nvPr/>
        </p:nvCxnSpPr>
        <p:spPr bwMode="auto">
          <a:xfrm flipV="1">
            <a:off x="6174223" y="2638078"/>
            <a:ext cx="290945" cy="65056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7" name="직선 화살표 연결선 38"/>
          <p:cNvCxnSpPr>
            <a:endCxn id="121" idx="1"/>
          </p:cNvCxnSpPr>
          <p:nvPr/>
        </p:nvCxnSpPr>
        <p:spPr bwMode="auto">
          <a:xfrm flipV="1">
            <a:off x="6141855" y="3837067"/>
            <a:ext cx="323313" cy="27297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8" name="직선 화살표 연결선 38"/>
          <p:cNvCxnSpPr>
            <a:endCxn id="120" idx="1"/>
          </p:cNvCxnSpPr>
          <p:nvPr/>
        </p:nvCxnSpPr>
        <p:spPr bwMode="auto">
          <a:xfrm rot="16200000" flipH="1">
            <a:off x="6139453" y="4274106"/>
            <a:ext cx="489774" cy="161655"/>
          </a:xfrm>
          <a:prstGeom prst="bentConnector2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9" name="직선 화살표 연결선 38"/>
          <p:cNvCxnSpPr>
            <a:stCxn id="124" idx="3"/>
            <a:endCxn id="114" idx="1"/>
          </p:cNvCxnSpPr>
          <p:nvPr/>
        </p:nvCxnSpPr>
        <p:spPr bwMode="auto">
          <a:xfrm>
            <a:off x="6174223" y="4785254"/>
            <a:ext cx="290945" cy="50559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607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 세무이행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6261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스포츠클럽이 확보 가능한 수입원으로 정부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지원금 및 기금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강습료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수입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회비수입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기부금 수입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등이 있으며 수입의 유형에 따라 구분하여 수입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지출 관리가 이루어져야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93249" y="5263511"/>
            <a:ext cx="1075200" cy="97377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 점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493248" y="2636913"/>
            <a:ext cx="1075201" cy="251384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수입 구분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719573" y="5350290"/>
            <a:ext cx="76912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보조금은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보조금별로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수입과 지출 별도 관리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대한체육회 보조금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보조금 별도 관리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회비수익 및 기부금 수익과 관련 지출 별도 관리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수강료 수익 및 임대료 수익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기타수익과 대응되는 지출 별도 관리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633783" y="2029981"/>
            <a:ext cx="8215761" cy="5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대한체육회 및 </a:t>
            </a:r>
            <a:r>
              <a:rPr lang="ko-KR" altLang="en-US" sz="1200" spc="-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등 보조금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수강료수입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회비수입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기부금수입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임대료수입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기타판매 수입 등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88503" y="2040324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</a:t>
            </a:r>
            <a:endParaRPr lang="en-US" altLang="ko-KR" sz="13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867942"/>
              </p:ext>
            </p:extLst>
          </p:nvPr>
        </p:nvGraphicFramePr>
        <p:xfrm>
          <a:off x="1712913" y="2636913"/>
          <a:ext cx="7704584" cy="251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0"/>
                <a:gridCol w="1238237"/>
                <a:gridCol w="3372604"/>
                <a:gridCol w="2268253"/>
              </a:tblGrid>
              <a:tr h="30905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811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보조금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대한체육회 보조금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(3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 또는 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b="1" i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억원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보조금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보조 금액의 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10% 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200" b="1" i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333">
                <a:tc rowSpan="5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자체수입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i="0" u="none" kern="1200" spc="-100" baseline="0" dirty="0" err="1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강습료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수강료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lang="en-US" altLang="ko-KR" sz="1200" b="1" i="0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강습서비스 제공에 따른 수입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일반적으로 스포츠클럽 회비라고 통용되고 있는 수입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73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임대료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스포츠클럽이 위탁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소유하고 있는 시설을 재임대함에 따라 발생하는 수입</a:t>
                      </a:r>
                      <a:endParaRPr lang="en-US" altLang="ko-KR" sz="11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73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판매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유니폼 판매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매점판매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용품 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판매등으로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부터 확보하는 수입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73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회비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법인의 목적사업을 달성하기 위해 회원이 납부하는 회비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강습료와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차별적인 개념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73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기부금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기업체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개인으로 부터 확보하는 기부금 수입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093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45967" y="2058786"/>
            <a:ext cx="4199022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의료비 절감 효과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 bwMode="auto">
          <a:xfrm>
            <a:off x="596516" y="2517100"/>
            <a:ext cx="4399200" cy="492443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 체육이 노인의 건강한 생활 및 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의료비 절감의 역할을 담당</a:t>
            </a:r>
            <a:endParaRPr lang="ko-KR" altLang="en-US" sz="13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차트 17"/>
          <p:cNvGraphicFramePr/>
          <p:nvPr>
            <p:extLst/>
          </p:nvPr>
        </p:nvGraphicFramePr>
        <p:xfrm>
          <a:off x="596516" y="3256047"/>
          <a:ext cx="2815025" cy="158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직사각형 18"/>
          <p:cNvSpPr/>
          <p:nvPr/>
        </p:nvSpPr>
        <p:spPr>
          <a:xfrm>
            <a:off x="1287621" y="3112031"/>
            <a:ext cx="1941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[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생활체육의 의료비 절감 효과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*]</a:t>
            </a:r>
            <a:endParaRPr lang="ko-KR" altLang="en-US" b="0" dirty="0">
              <a:solidFill>
                <a:prstClr val="black"/>
              </a:solidFill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3627564" y="3194199"/>
          <a:ext cx="1214446" cy="1493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연령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점 척도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3.70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3.77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3.79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3.79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3.77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3.75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70</a:t>
                      </a:r>
                      <a:r>
                        <a:rPr lang="ko-KR" altLang="en-US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3.76</a:t>
                      </a:r>
                      <a:endParaRPr lang="ko-KR" altLang="en-US" sz="1050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1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평균</a:t>
                      </a:r>
                      <a:endParaRPr lang="ko-KR" altLang="en-US" sz="1050" b="1" i="1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i="1" spc="0" dirty="0" smtClean="0">
                          <a:latin typeface="맑은 고딕" pitchFamily="50" charset="-127"/>
                          <a:ea typeface="맑은 고딕" pitchFamily="50" charset="-127"/>
                        </a:rPr>
                        <a:t>3.77</a:t>
                      </a:r>
                      <a:endParaRPr lang="ko-KR" altLang="en-US" sz="1050" b="1" i="1" spc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46549" y="4835686"/>
            <a:ext cx="4095461" cy="8638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 참여로 인한 의료비 절감 효과에 대한 조사에서 긍정적인 응답은 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72.0%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높은 수준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체육활동이 고령화 사회 노인들의 건강과 고독감 해소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삶의 활력에 강한 영향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137357" y="2062664"/>
            <a:ext cx="4199022" cy="396040"/>
            <a:chOff x="488504" y="1052736"/>
            <a:chExt cx="8928935" cy="396040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스포츠에 따른 청소년 인성교육 효과 제고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 bwMode="auto">
          <a:xfrm>
            <a:off x="5040853" y="2517728"/>
            <a:ext cx="4399200" cy="492443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 활동을 통해 청소년기의 신체적 활동 욕구를 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충족시키고 건전한 경쟁 활동 등 인성 함양</a:t>
            </a:r>
            <a:endParaRPr lang="ko-KR" altLang="en-US" sz="13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0324" y="4841994"/>
            <a:ext cx="4095461" cy="8638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국내외에서 학교폭력 감소를 위한 체육활동을 시도하고 있으며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긍정적인 결과 도출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체육활동을 통한 에너지 발산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불안 및 긴장감 해소 등이 학교폭력 예방에 기여하며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자아발견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협동심 및 리더십 배양 등 인성교육 효과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328" y="3142844"/>
            <a:ext cx="862394" cy="722248"/>
          </a:xfrm>
          <a:prstGeom prst="roundRect">
            <a:avLst>
              <a:gd name="adj" fmla="val 86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직사각형 27"/>
          <p:cNvSpPr/>
          <p:nvPr/>
        </p:nvSpPr>
        <p:spPr>
          <a:xfrm>
            <a:off x="6116394" y="3137860"/>
            <a:ext cx="3170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문제아 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125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명을 대상으로 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하루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분씩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교시 체육 수업을 실시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 결과 규율 위반으로 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징계를 받은 비율이 이전 학기에 비해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83%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감소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05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미국 사우스캐롤라이나주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찰스턴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고등학교 </a:t>
            </a:r>
            <a:endParaRPr lang="en-US" altLang="ko-KR" sz="105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115025" y="3989539"/>
            <a:ext cx="3171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년부터 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스포츠클럽을 운영한 선유중학교는 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학교체육 활성화 이후 폭력위원회 회부 학생 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명으로 감소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전년 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41</a:t>
            </a:r>
            <a:r>
              <a:rPr lang="ko-KR" altLang="en-US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5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indent="-88900" algn="r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선유중학교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학교체육활성화 창의경영학교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5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329" y="3985896"/>
            <a:ext cx="862394" cy="723600"/>
          </a:xfrm>
          <a:prstGeom prst="roundRect">
            <a:avLst>
              <a:gd name="adj" fmla="val 86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657883" y="6029286"/>
            <a:ext cx="567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자료 출처</a:t>
            </a:r>
            <a:r>
              <a:rPr lang="en-US" altLang="ko-KR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2016 </a:t>
            </a:r>
            <a:r>
              <a:rPr lang="ko-KR" altLang="en-US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국민생활체육 참여 실태조사</a:t>
            </a:r>
            <a:r>
              <a:rPr lang="en-US" altLang="ko-KR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문화체육관광부</a:t>
            </a:r>
            <a:endParaRPr lang="ko-KR" altLang="en-US" sz="9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04850" y="1346960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적극적인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및 신체활동 참여에 따라 의료비 절감효과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인성교육 효과 제고 등과 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긍정적인 </a:t>
            </a:r>
            <a:r>
              <a:rPr lang="ko-KR" altLang="en-US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결과가 도출되고 있음</a:t>
            </a:r>
            <a:r>
              <a:rPr lang="en-US" altLang="ko-KR" sz="1400" spc="-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스포츠의 긍정적 효과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83012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 세무이행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61345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확보한 수입 중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강습료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임대수입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기타판매수입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에 대해서는 일반 영리법인과 마찬가지로 부가가치세 납부 의무가 동일하게 발생하며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반드시 수익사업 개시신고서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사업자등록증 발급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제출해야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88441" y="2640392"/>
            <a:ext cx="1075201" cy="251384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수입 구분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358546"/>
              </p:ext>
            </p:extLst>
          </p:nvPr>
        </p:nvGraphicFramePr>
        <p:xfrm>
          <a:off x="1708106" y="2640392"/>
          <a:ext cx="7704586" cy="250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0"/>
                <a:gridCol w="1238237"/>
                <a:gridCol w="4475066"/>
                <a:gridCol w="1165793"/>
              </a:tblGrid>
              <a:tr h="30905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부가세 납부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221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보조금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대한체육회 보조금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(3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 또는 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b="1" i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억원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지자체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보조금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보조 금액의 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10% 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16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 rowSpan="5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자체수입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i="0" u="none" kern="1200" spc="-100" baseline="0" dirty="0" err="1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강습료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수강료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lang="en-US" altLang="ko-KR" sz="1200" b="1" i="0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강습서비스 제공에 따른 수입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일반적으로 스포츠클럽 회비라고 통용되고 있는 수입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임대료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스포츠클럽이 위탁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소유하고 있는 시설을 재임대함에 따라 발생하는 수입</a:t>
                      </a:r>
                      <a:endParaRPr lang="en-US" altLang="ko-KR" sz="11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8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</a:t>
                      </a:r>
                      <a:endParaRPr lang="ko-KR" altLang="en-US" sz="18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판매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유니폼 판매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매점판매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용품 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판매등으로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부터 확보하는 수입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8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</a:t>
                      </a:r>
                      <a:endParaRPr lang="ko-KR" altLang="en-US" sz="18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회비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스포츠클럽회원으로서 납부하는 회비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강습료와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차별적인 개념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</a:t>
                      </a:r>
                      <a:endParaRPr lang="ko-KR" altLang="en-US" sz="1600" kern="12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기부금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기업체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개인으로 부터 확보하는 기부금 수입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</a:t>
                      </a:r>
                      <a:endParaRPr lang="ko-KR" altLang="en-US" sz="1600" kern="12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 bwMode="auto">
          <a:xfrm>
            <a:off x="2522262" y="3413672"/>
            <a:ext cx="6890430" cy="1044377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2478424" y="3262327"/>
            <a:ext cx="308922" cy="302690"/>
          </a:xfrm>
          <a:custGeom>
            <a:avLst/>
            <a:gdLst>
              <a:gd name="T0" fmla="*/ 2147483647 w 1550"/>
              <a:gd name="T1" fmla="*/ 2147483647 h 1460"/>
              <a:gd name="T2" fmla="*/ 2147483647 w 1550"/>
              <a:gd name="T3" fmla="*/ 2147483647 h 1460"/>
              <a:gd name="T4" fmla="*/ 2147483647 w 1550"/>
              <a:gd name="T5" fmla="*/ 2147483647 h 1460"/>
              <a:gd name="T6" fmla="*/ 2147483647 w 1550"/>
              <a:gd name="T7" fmla="*/ 2147483647 h 1460"/>
              <a:gd name="T8" fmla="*/ 2147483647 w 1550"/>
              <a:gd name="T9" fmla="*/ 2147483647 h 1460"/>
              <a:gd name="T10" fmla="*/ 2147483647 w 1550"/>
              <a:gd name="T11" fmla="*/ 2147483647 h 1460"/>
              <a:gd name="T12" fmla="*/ 2147483647 w 1550"/>
              <a:gd name="T13" fmla="*/ 2147483647 h 1460"/>
              <a:gd name="T14" fmla="*/ 2147483647 w 1550"/>
              <a:gd name="T15" fmla="*/ 2147483647 h 1460"/>
              <a:gd name="T16" fmla="*/ 2147483647 w 1550"/>
              <a:gd name="T17" fmla="*/ 2147483647 h 1460"/>
              <a:gd name="T18" fmla="*/ 2147483647 w 1550"/>
              <a:gd name="T19" fmla="*/ 2147483647 h 1460"/>
              <a:gd name="T20" fmla="*/ 2147483647 w 1550"/>
              <a:gd name="T21" fmla="*/ 2147483647 h 1460"/>
              <a:gd name="T22" fmla="*/ 2147483647 w 1550"/>
              <a:gd name="T23" fmla="*/ 2147483647 h 1460"/>
              <a:gd name="T24" fmla="*/ 2147483647 w 1550"/>
              <a:gd name="T25" fmla="*/ 2147483647 h 1460"/>
              <a:gd name="T26" fmla="*/ 2147483647 w 1550"/>
              <a:gd name="T27" fmla="*/ 2147483647 h 1460"/>
              <a:gd name="T28" fmla="*/ 2147483647 w 1550"/>
              <a:gd name="T29" fmla="*/ 2147483647 h 1460"/>
              <a:gd name="T30" fmla="*/ 2147483647 w 1550"/>
              <a:gd name="T31" fmla="*/ 2147483647 h 1460"/>
              <a:gd name="T32" fmla="*/ 2147483647 w 1550"/>
              <a:gd name="T33" fmla="*/ 2147483647 h 1460"/>
              <a:gd name="T34" fmla="*/ 2147483647 w 1550"/>
              <a:gd name="T35" fmla="*/ 2147483647 h 1460"/>
              <a:gd name="T36" fmla="*/ 2147483647 w 1550"/>
              <a:gd name="T37" fmla="*/ 2147483647 h 1460"/>
              <a:gd name="T38" fmla="*/ 2147483647 w 1550"/>
              <a:gd name="T39" fmla="*/ 2147483647 h 1460"/>
              <a:gd name="T40" fmla="*/ 2147483647 w 1550"/>
              <a:gd name="T41" fmla="*/ 2147483647 h 1460"/>
              <a:gd name="T42" fmla="*/ 2147483647 w 1550"/>
              <a:gd name="T43" fmla="*/ 2147483647 h 1460"/>
              <a:gd name="T44" fmla="*/ 2147483647 w 1550"/>
              <a:gd name="T45" fmla="*/ 2147483647 h 1460"/>
              <a:gd name="T46" fmla="*/ 2147483647 w 1550"/>
              <a:gd name="T47" fmla="*/ 2147483647 h 1460"/>
              <a:gd name="T48" fmla="*/ 2147483647 w 1550"/>
              <a:gd name="T49" fmla="*/ 2147483647 h 1460"/>
              <a:gd name="T50" fmla="*/ 2147483647 w 1550"/>
              <a:gd name="T51" fmla="*/ 2147483647 h 1460"/>
              <a:gd name="T52" fmla="*/ 2147483647 w 1550"/>
              <a:gd name="T53" fmla="*/ 2147483647 h 1460"/>
              <a:gd name="T54" fmla="*/ 2147483647 w 1550"/>
              <a:gd name="T55" fmla="*/ 2147483647 h 1460"/>
              <a:gd name="T56" fmla="*/ 2147483647 w 1550"/>
              <a:gd name="T57" fmla="*/ 2147483647 h 1460"/>
              <a:gd name="T58" fmla="*/ 2147483647 w 1550"/>
              <a:gd name="T59" fmla="*/ 2147483647 h 1460"/>
              <a:gd name="T60" fmla="*/ 2147483647 w 1550"/>
              <a:gd name="T61" fmla="*/ 2147483647 h 1460"/>
              <a:gd name="T62" fmla="*/ 2147483647 w 1550"/>
              <a:gd name="T63" fmla="*/ 2147483647 h 1460"/>
              <a:gd name="T64" fmla="*/ 2147483647 w 1550"/>
              <a:gd name="T65" fmla="*/ 2147483647 h 1460"/>
              <a:gd name="T66" fmla="*/ 2147483647 w 1550"/>
              <a:gd name="T67" fmla="*/ 2147483647 h 1460"/>
              <a:gd name="T68" fmla="*/ 2147483647 w 1550"/>
              <a:gd name="T69" fmla="*/ 2147483647 h 1460"/>
              <a:gd name="T70" fmla="*/ 2147483647 w 1550"/>
              <a:gd name="T71" fmla="*/ 2147483647 h 1460"/>
              <a:gd name="T72" fmla="*/ 2147483647 w 1550"/>
              <a:gd name="T73" fmla="*/ 2147483647 h 1460"/>
              <a:gd name="T74" fmla="*/ 2147483647 w 1550"/>
              <a:gd name="T75" fmla="*/ 2147483647 h 1460"/>
              <a:gd name="T76" fmla="*/ 2147483647 w 1550"/>
              <a:gd name="T77" fmla="*/ 2147483647 h 1460"/>
              <a:gd name="T78" fmla="*/ 2147483647 w 1550"/>
              <a:gd name="T79" fmla="*/ 2147483647 h 1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50"/>
              <a:gd name="T121" fmla="*/ 0 h 1460"/>
              <a:gd name="T122" fmla="*/ 1550 w 1550"/>
              <a:gd name="T123" fmla="*/ 1460 h 1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88441" y="5297374"/>
            <a:ext cx="1075200" cy="53991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 점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696659" y="5300006"/>
            <a:ext cx="76912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일반 영리법인과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바찬가지로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비영리사단법인 스포츠클럽은 일년에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번 부가세신고 및 납부의무가 있음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미신고시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가산세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20%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 추가로 부과되는 만큼 철저한 신고 및 납부가 필요함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633783" y="2029981"/>
            <a:ext cx="8215761" cy="5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비영리법인의 수익사업 개시신고서 제출을 통한 사업자등록증 발급 필수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부가세 납부대상인 </a:t>
            </a:r>
            <a:r>
              <a:rPr lang="ko-KR" altLang="en-US" sz="1200" spc="-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강습료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임대료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기타판매 부분에 대해서는 부가세를 고려하여 금액 책정 필요 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88503" y="2040324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</a:t>
            </a:r>
            <a:endParaRPr lang="en-US" altLang="ko-KR" sz="13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필수 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3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 세무이행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수익사업을 진행하는 비영리법인으로서 부가세납부 이외에도 법인세 납부 의무가 있으며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강사 및 직원을 고용하고 있는 만큼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원천세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신고 또한 성실하게 임해야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93245" y="2716488"/>
            <a:ext cx="1075201" cy="168462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세금 구분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1860251"/>
              </p:ext>
            </p:extLst>
          </p:nvPr>
        </p:nvGraphicFramePr>
        <p:xfrm>
          <a:off x="1712910" y="2716488"/>
          <a:ext cx="7704140" cy="168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06"/>
                <a:gridCol w="6720634"/>
              </a:tblGrid>
              <a:tr h="20015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015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부가가치세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수강료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임대료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기타수입의 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89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원천세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직원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근로소득자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또는 파트타임 지도자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사업소득자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에게 소득을 지급할 때 지급하는 자가 지급하는 금액에 대해 사전에 세금을 미리 징수하여 향후 납부하는 세금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(3.3%), 1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년 단위로 지급명세서 제출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일용직근로자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시급이나 일급으로 계약이 이루어진 근로자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원천세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세무서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신고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근로내용확인서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근로복지공단 제출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분기별 지급명세서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필요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42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법인세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해당연도 발생한 소득금액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익금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손금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10~22%(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당기순이익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단 비영리사단법인의 경우 수익사업에서 발생한 소득금액의 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까지 고유목적사업준비금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으로 설정할 수 있으며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이 경우 실질적으로 법인세의 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를 감면 받게 됨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 bwMode="auto">
          <a:xfrm>
            <a:off x="488503" y="2038350"/>
            <a:ext cx="1079947" cy="54300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세금 납부항목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231" y="2006946"/>
            <a:ext cx="777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부가가치세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법인세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원천세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93245" y="4509119"/>
            <a:ext cx="8923805" cy="1681923"/>
            <a:chOff x="493245" y="4364861"/>
            <a:chExt cx="8923805" cy="1826182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493245" y="4364861"/>
              <a:ext cx="1079947" cy="18261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고유목적</a:t>
              </a:r>
              <a: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사업준비금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851046" y="4365104"/>
              <a:ext cx="6566004" cy="8694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비영리법인은 경비를 충당하기 위해 회비 또는 수익사업을 진행할 수 있으며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때로 이에 따른 수입원이 경비를 초과하는 경우 발생</a:t>
              </a:r>
              <a:endPara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일시적으로는 수입이 많더라도 이 수입이 향후 경비로 충당할 것으로 가정할 수 있는 만큼 이 시간적 차이를 조정해주기 위해 고유목적사업준비금을 설정하여 </a:t>
              </a:r>
              <a:r>
                <a:rPr lang="ko-KR" altLang="en-US" sz="1200" b="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당기순이익이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발생하지 않도록 하는 것임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1712980" y="4366501"/>
              <a:ext cx="1014054" cy="861279"/>
              <a:chOff x="1712980" y="3246835"/>
              <a:chExt cx="1014054" cy="728838"/>
            </a:xfrm>
          </p:grpSpPr>
          <p:sp>
            <p:nvSpPr>
              <p:cNvPr id="16" name="직사각형 15"/>
              <p:cNvSpPr/>
              <p:nvPr/>
            </p:nvSpPr>
            <p:spPr bwMode="auto">
              <a:xfrm>
                <a:off x="1712980" y="3246835"/>
                <a:ext cx="1014054" cy="72883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취지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9172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2851046" y="5321574"/>
              <a:ext cx="6566004" cy="8694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비영리국내법인이 해당 고유목적사업의 수행에 직접 소요되는 고정자산 취득비용 및 인건비 등 필요 경비로 사용하는 금액</a:t>
              </a:r>
              <a:endPara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 본 고유목적사업준비금은 준비금을 적립한 후 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이내에 사용하도록 하고 있으며 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내 사용하지 못할 경우 과세 대상으로 구분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712980" y="5328667"/>
              <a:ext cx="1014054" cy="861279"/>
              <a:chOff x="1712980" y="3246835"/>
              <a:chExt cx="1014054" cy="728838"/>
            </a:xfrm>
          </p:grpSpPr>
          <p:sp>
            <p:nvSpPr>
              <p:cNvPr id="20" name="직사각형 19"/>
              <p:cNvSpPr/>
              <p:nvPr/>
            </p:nvSpPr>
            <p:spPr bwMode="auto">
              <a:xfrm>
                <a:off x="1712980" y="3246835"/>
                <a:ext cx="1014054" cy="72883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활용 방안 및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주의사항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9172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2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294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53564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스포츠클럽이 회원중심으로 운영되는 기반을 마련하고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비영리법인으로서 받을 수 있는  절세 혜택을 받기 위해 회비와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강습비를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구분하는 것을 권장함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476109" y="3733979"/>
            <a:ext cx="1079499" cy="18089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latinLnBrk="0">
              <a:defRPr sz="1400" kern="0" spc="-5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1300" dirty="0" smtClean="0"/>
              <a:t>적용방법</a:t>
            </a:r>
            <a:endParaRPr lang="ko-KR" altLang="en-US" sz="1300" dirty="0"/>
          </a:p>
        </p:txBody>
      </p:sp>
      <p:sp>
        <p:nvSpPr>
          <p:cNvPr id="33" name="직사각형 32"/>
          <p:cNvSpPr/>
          <p:nvPr/>
        </p:nvSpPr>
        <p:spPr bwMode="auto">
          <a:xfrm>
            <a:off x="488503" y="2038350"/>
            <a:ext cx="1079947" cy="54300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5231" y="2033689"/>
            <a:ext cx="77764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대부분의 스포츠클럽이 걷고 있는 회비는 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강습료에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대한 반대급부 성격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회원으로서 멤버십을 확보하는 의미에서의 회비와 지도서비스에 대한 비용지급 부분인 </a:t>
            </a:r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구분이 필요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851046" y="3717032"/>
            <a:ext cx="6566004" cy="9079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회비는 부가세 대상이 아닌 자체수입 항목으로 부가세 대상이 </a:t>
            </a:r>
            <a:r>
              <a:rPr lang="ko-KR" altLang="en-US" sz="120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강습료와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별도의 통장으로 관리해야 함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 회비와 </a:t>
            </a:r>
            <a:r>
              <a:rPr lang="ko-KR" altLang="en-US" sz="120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강습료를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구분하여 받을 경우 별도의 결제과정 필요</a:t>
            </a:r>
            <a:endParaRPr lang="en-US" altLang="ko-KR" sz="120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행정편의상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스포츠클럽 회원으로서의 특수성을 확보하기 위해 최소 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단위로 회비를 납부하는 방식 필요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1712980" y="3718429"/>
            <a:ext cx="1014054" cy="861279"/>
            <a:chOff x="1712980" y="3246835"/>
            <a:chExt cx="1014054" cy="728838"/>
          </a:xfrm>
        </p:grpSpPr>
        <p:sp>
          <p:nvSpPr>
            <p:cNvPr id="40" name="직사각형 39"/>
            <p:cNvSpPr/>
            <p:nvPr/>
          </p:nvSpPr>
          <p:spPr bwMode="auto">
            <a:xfrm>
              <a:off x="1712980" y="3246835"/>
              <a:ext cx="1014054" cy="72883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구분관리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필요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AutoShape 15"/>
            <p:cNvSpPr>
              <a:spLocks noChangeArrowheads="1"/>
            </p:cNvSpPr>
            <p:nvPr/>
          </p:nvSpPr>
          <p:spPr bwMode="gray">
            <a:xfrm>
              <a:off x="1717795" y="3251116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sp>
        <p:nvSpPr>
          <p:cNvPr id="46" name="직사각형 45"/>
          <p:cNvSpPr/>
          <p:nvPr/>
        </p:nvSpPr>
        <p:spPr bwMode="auto">
          <a:xfrm>
            <a:off x="502298" y="2640392"/>
            <a:ext cx="1075201" cy="100033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수입 구분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4885244"/>
              </p:ext>
            </p:extLst>
          </p:nvPr>
        </p:nvGraphicFramePr>
        <p:xfrm>
          <a:off x="1721963" y="2640392"/>
          <a:ext cx="7704586" cy="10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0"/>
                <a:gridCol w="1238237"/>
                <a:gridCol w="4587690"/>
                <a:gridCol w="1053169"/>
              </a:tblGrid>
              <a:tr h="30905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부가세 납부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5638">
                <a:tc rowSpan="2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일반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강습료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회비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스포츠클럽회원으로서 납부하는 회비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일반적으로 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년 단위로 회비 납부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</a:t>
                      </a:r>
                      <a:endParaRPr lang="ko-KR" altLang="en-US" sz="1600" kern="12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err="1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강습료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클럽이 제공하는 수익사업 서비스를 제공받기 위해 납부하는 비용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본 서비스는 클럽 회원과 비회원 모두에게 가능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직사각형 47"/>
          <p:cNvSpPr/>
          <p:nvPr/>
        </p:nvSpPr>
        <p:spPr>
          <a:xfrm>
            <a:off x="2851046" y="4673502"/>
            <a:ext cx="6566004" cy="8694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회비를 내는 회원은 기본적으로 책정된 </a:t>
            </a:r>
            <a:r>
              <a:rPr lang="ko-KR" altLang="en-US" sz="120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강습료에서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할인을 받을 수 있도록 책정하여</a:t>
            </a:r>
            <a:r>
              <a:rPr lang="en-US" altLang="ko-KR" sz="120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장기간 스포츠클럽에 등록하고자 하는 주민이 스포츠클럽 회원으로 가입하여 활동할 수 있도록 유도</a:t>
            </a:r>
            <a:endParaRPr lang="en-US" altLang="ko-KR" sz="120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회비가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수준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이고 배드민턴 </a:t>
            </a:r>
            <a:r>
              <a:rPr lang="ko-KR" altLang="en-US" sz="1200" b="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강습료가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월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만인 경우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회원에게는 월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수준으로 할인혜택을 제공하면 최종적으로 회원이 내는 금액은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수준으로 비회원 대비 유리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712980" y="4680595"/>
            <a:ext cx="1014054" cy="861279"/>
            <a:chOff x="1712980" y="3246835"/>
            <a:chExt cx="1014054" cy="728838"/>
          </a:xfrm>
        </p:grpSpPr>
        <p:sp>
          <p:nvSpPr>
            <p:cNvPr id="50" name="직사각형 49"/>
            <p:cNvSpPr/>
            <p:nvPr/>
          </p:nvSpPr>
          <p:spPr bwMode="auto">
            <a:xfrm>
              <a:off x="1712980" y="3246835"/>
              <a:ext cx="1014054" cy="72883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비회원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혜택 차등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gray">
            <a:xfrm>
              <a:off x="1717795" y="3251116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sp>
        <p:nvSpPr>
          <p:cNvPr id="52" name="직사각형 51"/>
          <p:cNvSpPr/>
          <p:nvPr/>
        </p:nvSpPr>
        <p:spPr bwMode="auto">
          <a:xfrm>
            <a:off x="470689" y="5629250"/>
            <a:ext cx="1079947" cy="7095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97417" y="5615536"/>
            <a:ext cx="77764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회원으로부터 받는 회비는 수익사업에서 생기는 소득에 해당되지 아니하는 것이나 그 회비의 실질이 용역제공 등과 관련한 대가인 경우에는 수익사업에서 생긴 소득으로 보고 있음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회비의 목적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 방안에 대해서 정관에 명시되어야 하며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회비 납부 시 이에 대한 설명을 진행해야 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 세무이행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6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기타 비영리사단법인 스포츠클럽이 지켜야 할 주요 사항은 다음과 같음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1332598"/>
              </p:ext>
            </p:extLst>
          </p:nvPr>
        </p:nvGraphicFramePr>
        <p:xfrm>
          <a:off x="452438" y="2024844"/>
          <a:ext cx="8748712" cy="361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2"/>
                <a:gridCol w="1296144"/>
                <a:gridCol w="7092466"/>
              </a:tblGrid>
              <a:tr h="36559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730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부가세 신고 및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납부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부가가치세는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년에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번 신고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및 납부 진행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(4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7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10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월 차년도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228600" indent="-228600" algn="l">
                        <a:buFont typeface="+mj-ea"/>
                        <a:buAutoNum type="circleNumDbPlain"/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신고 불성실 또는 납부가 이루어지지 않을 경우 가산세가 추가로 붙는 만큼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이에 유의하여 부가세 신고 및 납부 필요</a:t>
                      </a:r>
                      <a:endParaRPr lang="en-US" altLang="ko-KR" sz="1100" b="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56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기타소득신고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기타소득신고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1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회성 강의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평가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자문의 경우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만원까지는 기타소득세가 없음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그런데 신고는 해야 함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세금이 없을 뿐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25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만원 이하는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세금 제로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25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만원 이상인 경우에는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4.4% (30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만원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4.4% 13,200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67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일용직 신고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일용직 같은 경우에는 일당 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만원까지는 비과세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10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만원 초과시 근로소득세 발생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67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기금 사용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대한체육회에 제출한 예산에 맞춰서 예산 세목에 맞춰서 집행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사전 변경 신청 필요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228600" indent="-228600" algn="l" defTabSz="914400" rtl="0" eaLnBrk="1" latinLnBrk="1" hangingPunct="1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대한체육회에서 제공한 </a:t>
                      </a:r>
                      <a:r>
                        <a:rPr lang="ko-KR" altLang="en-US" sz="1100" b="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계정명을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기준으로 회계처리 필요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여비교통비</a:t>
                      </a:r>
                      <a:r>
                        <a:rPr lang="en-US" altLang="ko-KR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교통비</a:t>
                      </a:r>
                      <a:r>
                        <a:rPr lang="en-US" altLang="ko-KR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숙박비</a:t>
                      </a:r>
                      <a:r>
                        <a:rPr lang="en-US" altLang="ko-KR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  <a:r>
                        <a:rPr lang="en-US" altLang="ko-KR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는 반드시 영수증을 첨부 필요</a:t>
                      </a:r>
                      <a:endParaRPr lang="en-US" altLang="ko-KR" sz="1100" kern="0" spc="-10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67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퇴직연금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퇴직연금의 경우 내부적립이 아닌 외부전문기관에 적립하는 것을 권장</a:t>
                      </a:r>
                      <a:r>
                        <a:rPr lang="en-US" altLang="ko-KR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절세 가능</a:t>
                      </a:r>
                      <a:r>
                        <a:rPr lang="en-US" altLang="ko-KR" sz="1100" kern="0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비영리법인 설립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비영리법인 세무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회계 기타 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98011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조직 구성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운용 조직 체계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이상적인 운영 조직은 회원총회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운영위원회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클럽사업부로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구성되며 각 조직의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업무 수행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유기적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협조가 전제되어야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8504" y="2038351"/>
            <a:ext cx="8928546" cy="4031490"/>
            <a:chOff x="849314" y="2355599"/>
            <a:chExt cx="8207374" cy="3881713"/>
          </a:xfrm>
        </p:grpSpPr>
        <p:sp>
          <p:nvSpPr>
            <p:cNvPr id="22" name="Rectangle 144"/>
            <p:cNvSpPr>
              <a:spLocks noChangeArrowheads="1"/>
            </p:cNvSpPr>
            <p:nvPr/>
          </p:nvSpPr>
          <p:spPr bwMode="gray">
            <a:xfrm>
              <a:off x="1024796" y="3413611"/>
              <a:ext cx="7752521" cy="313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운영위원회</a:t>
              </a: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Rectangle 144"/>
            <p:cNvSpPr>
              <a:spLocks noChangeArrowheads="1"/>
            </p:cNvSpPr>
            <p:nvPr/>
          </p:nvSpPr>
          <p:spPr bwMode="gray">
            <a:xfrm>
              <a:off x="1024796" y="3827180"/>
              <a:ext cx="1764057" cy="313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관리 및 운영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144"/>
            <p:cNvSpPr>
              <a:spLocks noChangeArrowheads="1"/>
            </p:cNvSpPr>
            <p:nvPr/>
          </p:nvSpPr>
          <p:spPr bwMode="gray">
            <a:xfrm>
              <a:off x="3008779" y="3827180"/>
              <a:ext cx="1764057" cy="313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지도자 관리 및 운영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Rectangle 144"/>
            <p:cNvSpPr>
              <a:spLocks noChangeArrowheads="1"/>
            </p:cNvSpPr>
            <p:nvPr/>
          </p:nvSpPr>
          <p:spPr bwMode="gray">
            <a:xfrm>
              <a:off x="4992763" y="3827180"/>
              <a:ext cx="1764057" cy="313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운영종목 관리</a:t>
              </a:r>
              <a:endPara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Rectangle 144"/>
            <p:cNvSpPr>
              <a:spLocks noChangeArrowheads="1"/>
            </p:cNvSpPr>
            <p:nvPr/>
          </p:nvSpPr>
          <p:spPr bwMode="gray">
            <a:xfrm>
              <a:off x="6976743" y="3827180"/>
              <a:ext cx="1764057" cy="313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기타 클럽 사항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Rectangle 144"/>
            <p:cNvSpPr>
              <a:spLocks noChangeArrowheads="1"/>
            </p:cNvSpPr>
            <p:nvPr/>
          </p:nvSpPr>
          <p:spPr bwMode="gray">
            <a:xfrm>
              <a:off x="849314" y="3212976"/>
              <a:ext cx="8207374" cy="1044864"/>
            </a:xfrm>
            <a:prstGeom prst="rect">
              <a:avLst/>
            </a:prstGeom>
            <a:noFill/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9" name="그룹 40"/>
            <p:cNvGrpSpPr/>
            <p:nvPr/>
          </p:nvGrpSpPr>
          <p:grpSpPr>
            <a:xfrm>
              <a:off x="849315" y="4471431"/>
              <a:ext cx="2736337" cy="1032152"/>
              <a:chOff x="287909" y="3779792"/>
              <a:chExt cx="1442563" cy="1032152"/>
            </a:xfrm>
            <a:effectLst/>
          </p:grpSpPr>
          <p:sp>
            <p:nvSpPr>
              <p:cNvPr id="30" name="Rectangle 144"/>
              <p:cNvSpPr>
                <a:spLocks noChangeArrowheads="1"/>
              </p:cNvSpPr>
              <p:nvPr/>
            </p:nvSpPr>
            <p:spPr bwMode="gray">
              <a:xfrm>
                <a:off x="336863" y="3828559"/>
                <a:ext cx="1322307" cy="4087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0" tIns="46800" rIns="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  <a:defRPr/>
                </a:pPr>
                <a:r>
                  <a:rPr lang="ko-KR" altLang="en-US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종목</a:t>
                </a:r>
                <a:r>
                  <a:rPr lang="en-US" altLang="ko-KR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31" name="Rectangle 144"/>
              <p:cNvSpPr>
                <a:spLocks noChangeArrowheads="1"/>
              </p:cNvSpPr>
              <p:nvPr/>
            </p:nvSpPr>
            <p:spPr bwMode="gray">
              <a:xfrm>
                <a:off x="336863" y="4297392"/>
                <a:ext cx="618791" cy="4087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tabLst>
                    <a:tab pos="180975" algn="l"/>
                  </a:tabLst>
                  <a:defRPr/>
                </a:pPr>
                <a:r>
                  <a:rPr lang="ko-KR" altLang="en-US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 프로그램</a:t>
                </a:r>
                <a:endPara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Rectangle 144"/>
              <p:cNvSpPr>
                <a:spLocks noChangeArrowheads="1"/>
              </p:cNvSpPr>
              <p:nvPr/>
            </p:nvSpPr>
            <p:spPr bwMode="gray">
              <a:xfrm>
                <a:off x="1040379" y="4297392"/>
                <a:ext cx="618791" cy="4087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tabLst>
                    <a:tab pos="180975" algn="l"/>
                  </a:tabLst>
                  <a:defRPr/>
                </a:pPr>
                <a:r>
                  <a:rPr lang="ko-KR" altLang="en-US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스포츠外프로그램</a:t>
                </a:r>
                <a:endPara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Rectangle 144"/>
              <p:cNvSpPr>
                <a:spLocks noChangeArrowheads="1"/>
              </p:cNvSpPr>
              <p:nvPr/>
            </p:nvSpPr>
            <p:spPr bwMode="gray">
              <a:xfrm>
                <a:off x="287909" y="3779792"/>
                <a:ext cx="1442563" cy="1032152"/>
              </a:xfrm>
              <a:prstGeom prst="rect">
                <a:avLst/>
              </a:prstGeom>
              <a:noFill/>
              <a:ln w="9525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0" tIns="46800" rIns="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  <a:defRPr/>
                </a:pPr>
                <a:endPara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6" name="그룹 39"/>
            <p:cNvGrpSpPr/>
            <p:nvPr/>
          </p:nvGrpSpPr>
          <p:grpSpPr>
            <a:xfrm>
              <a:off x="3545143" y="4471431"/>
              <a:ext cx="2736337" cy="1032152"/>
              <a:chOff x="1851237" y="3768432"/>
              <a:chExt cx="1442563" cy="1032152"/>
            </a:xfrm>
            <a:effectLst/>
          </p:grpSpPr>
          <p:sp>
            <p:nvSpPr>
              <p:cNvPr id="37" name="Rectangle 144"/>
              <p:cNvSpPr>
                <a:spLocks noChangeArrowheads="1"/>
              </p:cNvSpPr>
              <p:nvPr/>
            </p:nvSpPr>
            <p:spPr bwMode="gray">
              <a:xfrm>
                <a:off x="1899682" y="3828559"/>
                <a:ext cx="1322307" cy="4087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0" tIns="46800" rIns="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  <a:defRPr/>
                </a:pPr>
                <a:r>
                  <a:rPr lang="ko-KR" altLang="en-US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종목</a:t>
                </a:r>
                <a:r>
                  <a:rPr lang="en-US" altLang="ko-KR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38" name="Rectangle 144"/>
              <p:cNvSpPr>
                <a:spLocks noChangeArrowheads="1"/>
              </p:cNvSpPr>
              <p:nvPr/>
            </p:nvSpPr>
            <p:spPr bwMode="gray">
              <a:xfrm>
                <a:off x="1899682" y="4297392"/>
                <a:ext cx="618791" cy="4087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tabLst>
                    <a:tab pos="180975" algn="l"/>
                  </a:tabLst>
                  <a:defRPr/>
                </a:pPr>
                <a:r>
                  <a:rPr lang="ko-KR" altLang="en-US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 프로그램</a:t>
                </a:r>
                <a:endPara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1" name="Rectangle 144"/>
              <p:cNvSpPr>
                <a:spLocks noChangeArrowheads="1"/>
              </p:cNvSpPr>
              <p:nvPr/>
            </p:nvSpPr>
            <p:spPr bwMode="gray">
              <a:xfrm>
                <a:off x="2603198" y="4297392"/>
                <a:ext cx="618791" cy="4087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tabLst>
                    <a:tab pos="180975" algn="l"/>
                  </a:tabLst>
                  <a:defRPr/>
                </a:pPr>
                <a:r>
                  <a:rPr lang="ko-KR" altLang="en-US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스포츠外프로그램</a:t>
                </a:r>
                <a:endPara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6" name="Rectangle 144"/>
              <p:cNvSpPr>
                <a:spLocks noChangeArrowheads="1"/>
              </p:cNvSpPr>
              <p:nvPr/>
            </p:nvSpPr>
            <p:spPr bwMode="gray">
              <a:xfrm>
                <a:off x="1851237" y="3768432"/>
                <a:ext cx="1442563" cy="1032152"/>
              </a:xfrm>
              <a:prstGeom prst="rect">
                <a:avLst/>
              </a:prstGeom>
              <a:noFill/>
              <a:ln w="9525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0" tIns="46800" rIns="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  <a:defRPr/>
                </a:pPr>
                <a:endPara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50" name="그룹 38"/>
            <p:cNvGrpSpPr/>
            <p:nvPr/>
          </p:nvGrpSpPr>
          <p:grpSpPr>
            <a:xfrm>
              <a:off x="6240973" y="4471431"/>
              <a:ext cx="2736337" cy="1032152"/>
              <a:chOff x="3414565" y="3757072"/>
              <a:chExt cx="1442563" cy="1032152"/>
            </a:xfrm>
            <a:effectLst/>
          </p:grpSpPr>
          <p:sp>
            <p:nvSpPr>
              <p:cNvPr id="51" name="Rectangle 144"/>
              <p:cNvSpPr>
                <a:spLocks noChangeArrowheads="1"/>
              </p:cNvSpPr>
              <p:nvPr/>
            </p:nvSpPr>
            <p:spPr bwMode="gray">
              <a:xfrm>
                <a:off x="3462501" y="3828559"/>
                <a:ext cx="1322307" cy="4087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0" tIns="46800" rIns="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  <a:defRPr/>
                </a:pPr>
                <a:r>
                  <a:rPr lang="ko-KR" altLang="en-US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커뮤니</a:t>
                </a:r>
                <a:r>
                  <a:rPr lang="ko-KR" altLang="en-US" kern="0" dirty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티</a:t>
                </a:r>
                <a:r>
                  <a:rPr lang="ko-KR" altLang="en-US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프로그램</a:t>
                </a:r>
                <a:endPara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2" name="Rectangle 144"/>
              <p:cNvSpPr>
                <a:spLocks noChangeArrowheads="1"/>
              </p:cNvSpPr>
              <p:nvPr/>
            </p:nvSpPr>
            <p:spPr bwMode="gray">
              <a:xfrm>
                <a:off x="3462501" y="4297392"/>
                <a:ext cx="618791" cy="4087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tabLst>
                    <a:tab pos="180975" algn="l"/>
                  </a:tabLst>
                  <a:defRPr/>
                </a:pPr>
                <a:r>
                  <a:rPr lang="ko-KR" altLang="en-US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문화 프로그램</a:t>
                </a:r>
                <a:endPara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3" name="Rectangle 144"/>
              <p:cNvSpPr>
                <a:spLocks noChangeArrowheads="1"/>
              </p:cNvSpPr>
              <p:nvPr/>
            </p:nvSpPr>
            <p:spPr bwMode="gray">
              <a:xfrm>
                <a:off x="4166017" y="4297392"/>
                <a:ext cx="618791" cy="4087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tabLst>
                    <a:tab pos="180975" algn="l"/>
                  </a:tabLst>
                  <a:defRPr/>
                </a:pPr>
                <a:r>
                  <a:rPr lang="ko-KR" altLang="en-US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사회공헌활동</a:t>
                </a:r>
                <a:endPara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4" name="Rectangle 144"/>
              <p:cNvSpPr>
                <a:spLocks noChangeArrowheads="1"/>
              </p:cNvSpPr>
              <p:nvPr/>
            </p:nvSpPr>
            <p:spPr bwMode="gray">
              <a:xfrm>
                <a:off x="3414565" y="3757072"/>
                <a:ext cx="1442563" cy="1032152"/>
              </a:xfrm>
              <a:prstGeom prst="rect">
                <a:avLst/>
              </a:prstGeom>
              <a:noFill/>
              <a:ln w="9525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0" tIns="46800" rIns="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tabLst>
                    <a:tab pos="271463" algn="l"/>
                  </a:tabLst>
                  <a:defRPr/>
                </a:pPr>
                <a:endParaRPr lang="en-US" altLang="ko-KR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9" name="Rectangle 144"/>
            <p:cNvSpPr>
              <a:spLocks noChangeArrowheads="1"/>
            </p:cNvSpPr>
            <p:nvPr/>
          </p:nvSpPr>
          <p:spPr bwMode="gray">
            <a:xfrm>
              <a:off x="849315" y="5828607"/>
              <a:ext cx="8207373" cy="408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lang="ko-KR" altLang="en-US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</a:t>
              </a: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위쪽 화살표 63"/>
            <p:cNvSpPr/>
            <p:nvPr/>
          </p:nvSpPr>
          <p:spPr>
            <a:xfrm>
              <a:off x="2401564" y="5600287"/>
              <a:ext cx="369593" cy="120256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위쪽 화살표 64"/>
            <p:cNvSpPr/>
            <p:nvPr/>
          </p:nvSpPr>
          <p:spPr>
            <a:xfrm>
              <a:off x="4149663" y="5600287"/>
              <a:ext cx="369593" cy="120256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6" name="위쪽 화살표 65"/>
            <p:cNvSpPr/>
            <p:nvPr/>
          </p:nvSpPr>
          <p:spPr>
            <a:xfrm>
              <a:off x="7158913" y="5600287"/>
              <a:ext cx="369593" cy="120256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gray">
            <a:xfrm>
              <a:off x="1024797" y="2534352"/>
              <a:ext cx="7752520" cy="496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9" name="Rectangle 144"/>
            <p:cNvSpPr>
              <a:spLocks noChangeArrowheads="1"/>
            </p:cNvSpPr>
            <p:nvPr/>
          </p:nvSpPr>
          <p:spPr bwMode="gray">
            <a:xfrm>
              <a:off x="1400221" y="2651100"/>
              <a:ext cx="1764057" cy="256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총회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0" name="Rectangle 144"/>
            <p:cNvSpPr>
              <a:spLocks noChangeArrowheads="1"/>
            </p:cNvSpPr>
            <p:nvPr/>
          </p:nvSpPr>
          <p:spPr bwMode="gray">
            <a:xfrm>
              <a:off x="4078552" y="2651100"/>
              <a:ext cx="1764057" cy="256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  장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" name="Rectangle 144"/>
            <p:cNvSpPr>
              <a:spLocks noChangeArrowheads="1"/>
            </p:cNvSpPr>
            <p:nvPr/>
          </p:nvSpPr>
          <p:spPr bwMode="gray">
            <a:xfrm>
              <a:off x="6756883" y="2651100"/>
              <a:ext cx="1764057" cy="256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180975" algn="l"/>
                </a:tabLst>
                <a:defRPr/>
              </a:pPr>
              <a:r>
                <a:rPr lang="ko-KR" altLang="en-US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이사회</a:t>
              </a:r>
              <a:endPara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Rectangle 144"/>
            <p:cNvSpPr>
              <a:spLocks noChangeArrowheads="1"/>
            </p:cNvSpPr>
            <p:nvPr/>
          </p:nvSpPr>
          <p:spPr bwMode="gray">
            <a:xfrm>
              <a:off x="849315" y="2355599"/>
              <a:ext cx="8207373" cy="778578"/>
            </a:xfrm>
            <a:prstGeom prst="rect">
              <a:avLst/>
            </a:prstGeom>
            <a:noFill/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endParaRPr lang="en-US" altLang="ko-KR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" name="AutoShape 15"/>
            <p:cNvSpPr>
              <a:spLocks noChangeArrowheads="1"/>
            </p:cNvSpPr>
            <p:nvPr/>
          </p:nvSpPr>
          <p:spPr bwMode="gray">
            <a:xfrm>
              <a:off x="864281" y="2355599"/>
              <a:ext cx="177027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78" name="AutoShape 15"/>
            <p:cNvSpPr>
              <a:spLocks noChangeArrowheads="1"/>
            </p:cNvSpPr>
            <p:nvPr/>
          </p:nvSpPr>
          <p:spPr bwMode="gray">
            <a:xfrm>
              <a:off x="858520" y="3221768"/>
              <a:ext cx="177027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79" name="AutoShape 15"/>
            <p:cNvSpPr>
              <a:spLocks noChangeArrowheads="1"/>
            </p:cNvSpPr>
            <p:nvPr/>
          </p:nvSpPr>
          <p:spPr bwMode="gray">
            <a:xfrm>
              <a:off x="858520" y="4487791"/>
              <a:ext cx="177027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80" name="위쪽 화살표 79"/>
            <p:cNvSpPr/>
            <p:nvPr/>
          </p:nvSpPr>
          <p:spPr>
            <a:xfrm>
              <a:off x="5677561" y="5598032"/>
              <a:ext cx="369593" cy="120256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489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 조직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구성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운용 조직 별 업무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회원총회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회장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이사회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운영위원회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사업부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업무 구성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주요 사항 참조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488579" y="2413322"/>
            <a:ext cx="1079871" cy="93488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총회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회 장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이 사 회</a:t>
            </a:r>
          </a:p>
        </p:txBody>
      </p:sp>
      <p:sp>
        <p:nvSpPr>
          <p:cNvPr id="34" name="직사각형 33"/>
          <p:cNvSpPr/>
          <p:nvPr/>
        </p:nvSpPr>
        <p:spPr bwMode="auto">
          <a:xfrm>
            <a:off x="488505" y="3586815"/>
            <a:ext cx="1079946" cy="11930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운영위원회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488505" y="5013461"/>
            <a:ext cx="1079946" cy="107936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사업부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gray">
          <a:xfrm>
            <a:off x="493659" y="2419957"/>
            <a:ext cx="144000" cy="21176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gray">
          <a:xfrm>
            <a:off x="488504" y="3576815"/>
            <a:ext cx="144000" cy="21176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gray">
          <a:xfrm>
            <a:off x="488504" y="5013820"/>
            <a:ext cx="144000" cy="21176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3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781298" y="2452286"/>
            <a:ext cx="3675758" cy="8848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총회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법인의 최고 의결기구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회장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법인을 대표하며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총회에서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선출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이사회 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법인의 최고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집행기관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대의원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대표자 및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대표자가 추천한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781298" y="3713613"/>
            <a:ext cx="2882903" cy="8463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자문기구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이내로 구성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중장기 운영계획을 수립하고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실제적으로 계획을 실행하는 역할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  <a:endParaRPr lang="ko-KR" altLang="en-US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736976" y="2288294"/>
            <a:ext cx="4680074" cy="11849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7800" indent="-17780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비영리사단법인의 최고 의결기구는 총회이며 표준정관 상 대의원총회로 진행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대의원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대표자로 구성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7800" indent="-17780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임원의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선임 및 해임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 승인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예산 및 결산 승인 등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경영관련 의사결정을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의무적으로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대의원 총회를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반드시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개최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(2018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법인설립 시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부터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대의원총회 진행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36976" y="3637901"/>
            <a:ext cx="4680074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설립 후 운영위원회를 통해 시설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외부연계 등을 확보할 경우 안정적인 클럽 운영이 가능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진행 필요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운영위원은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지방자치단체 및 교육청 공무원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대표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시도 및 </a:t>
            </a:r>
            <a:r>
              <a:rPr lang="ko-KR" altLang="en-US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시군구체육회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사무처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클럽 관련 전문가 등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다양한 인사로 구성하여 클럽의 운영 및 사업 확장에 도움이 될 수 있어야 함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81298" y="5041509"/>
            <a:ext cx="2808312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사업부는 프로그램 기획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회원관리 등을 전담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 및 마케팅 조직과의 협조를 통해 회원유치를 수행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클럽의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규모가 확대될 경우</a:t>
            </a:r>
            <a:r>
              <a: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종목별로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사업부를 조직하여 운영</a:t>
            </a:r>
            <a:endParaRPr lang="en-US" altLang="ko-KR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473827" y="1988840"/>
            <a:ext cx="1107996" cy="305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주요사항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504728" y="1998551"/>
            <a:ext cx="1107996" cy="305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업무구성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 bwMode="auto">
          <a:xfrm>
            <a:off x="1856656" y="2287565"/>
            <a:ext cx="252028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>
            <a:off x="4746442" y="2287565"/>
            <a:ext cx="4562766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직사각형 23"/>
          <p:cNvSpPr/>
          <p:nvPr/>
        </p:nvSpPr>
        <p:spPr>
          <a:xfrm>
            <a:off x="4736976" y="5064548"/>
            <a:ext cx="4680074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사업부는 클럽 운영진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사무국장 및 지도자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뿐만이 아니라 클럽 회원 중 일부를 포함시켜 운영진 중심이 아닌 회원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중심형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운영을 모색해야 함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사업부로 발전 하기 전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종목별 간담회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별 대회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리그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별 회원 간 다양한 교류행사 개최 등을 통해 해당 종목에 대한 높은 소속감 확보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필수적임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1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클럽 회원 모집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모집 원칙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488504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후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내 최소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300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중소도시형은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이상의 정회원을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확보해야 하며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위해 지역 특성 분석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회원 구조 분석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회원 모집 방안 모색의 단계를 준수해야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88579" y="3725124"/>
            <a:ext cx="8928471" cy="1022210"/>
            <a:chOff x="488579" y="2338850"/>
            <a:chExt cx="8928471" cy="1022210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488579" y="2338850"/>
              <a:ext cx="1079871" cy="10222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 구조 </a:t>
              </a: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분석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gray">
            <a:xfrm>
              <a:off x="493659" y="2354833"/>
              <a:ext cx="144000" cy="20345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81298" y="2395396"/>
              <a:ext cx="2595638" cy="8917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별 회원 수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별 회원 연령 및 성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별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별 회원 수준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 회원 수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736976" y="2350138"/>
              <a:ext cx="4680074" cy="98483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스포츠클럽은  운영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종목별로 회원이 </a:t>
              </a:r>
              <a:r>
                <a:rPr lang="ko-KR" altLang="en-US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다연령으로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구성되는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것을 목표로 하고 있음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7800" indent="-17780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현재 종목별로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보유하고 있는 회원의 연령대와 성별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그리고 소외계층 보유 여부 파악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통해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내 정회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300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또는 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200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모집에 앞서 해당 클럽이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종목별로 집중해야 할 연령층과 회원 수준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대한 목표 수립이 필요함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88504" y="2348880"/>
            <a:ext cx="8928546" cy="1280233"/>
            <a:chOff x="488504" y="3471734"/>
            <a:chExt cx="8928546" cy="1280233"/>
          </a:xfrm>
        </p:grpSpPr>
        <p:sp>
          <p:nvSpPr>
            <p:cNvPr id="11" name="직사각형 10"/>
            <p:cNvSpPr/>
            <p:nvPr/>
          </p:nvSpPr>
          <p:spPr bwMode="auto">
            <a:xfrm>
              <a:off x="488505" y="3471734"/>
              <a:ext cx="1079946" cy="12802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지역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특성</a:t>
              </a:r>
              <a: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분석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488504" y="3471735"/>
              <a:ext cx="144000" cy="20345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781298" y="3486303"/>
              <a:ext cx="2882903" cy="11011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 인구구성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복지시설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지역기업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사설스포츠센터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 내 활성화 되어 있는 종목 동호회 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활용 가능 체육 시설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736976" y="3535288"/>
              <a:ext cx="4680074" cy="10541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스포츠클럽은 지역의 커뮤니티 형성을 주 목표로 하고 있음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지역주민이 중심이 되는 클럽인 만큼 회원 모집에 있어 먼저 지역사회에 대한 체계적인 분석이 필요함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특히 연계 가능한 학교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복지시설에 대한 검토가 필수적임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동일 종목을 운영하고 있는 지역 내 스포츠센터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 파악 또한 필수적임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631584" y="1982549"/>
            <a:ext cx="934470" cy="27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sz="12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주의사항</a:t>
            </a:r>
            <a:endParaRPr lang="ko-KR" altLang="en-US" sz="1200" b="0" i="1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671144" y="1991879"/>
            <a:ext cx="934470" cy="27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sz="1200" b="0" i="1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검토사항</a:t>
            </a:r>
            <a:endParaRPr lang="ko-KR" altLang="en-US" sz="1200" b="0" i="1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 bwMode="auto">
          <a:xfrm>
            <a:off x="1856656" y="2269553"/>
            <a:ext cx="252028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>
            <a:off x="4746442" y="2269553"/>
            <a:ext cx="4562766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그룹 22"/>
          <p:cNvGrpSpPr/>
          <p:nvPr/>
        </p:nvGrpSpPr>
        <p:grpSpPr>
          <a:xfrm>
            <a:off x="488504" y="4864994"/>
            <a:ext cx="8928546" cy="1227831"/>
            <a:chOff x="488504" y="4864994"/>
            <a:chExt cx="8928546" cy="1227831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488505" y="4864994"/>
              <a:ext cx="1079946" cy="12278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 모집</a:t>
              </a:r>
              <a: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방안 모색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488504" y="4874946"/>
              <a:ext cx="144000" cy="20345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781298" y="4866982"/>
              <a:ext cx="2808312" cy="11942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특성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연령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수준 등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따른 세부적인 회원 모집 방안 모색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모집 시 외부 연계를 통해 확보할 수 있는 채널 구축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 대한 인식 확보를 위한 공청회 진행</a:t>
              </a:r>
              <a:endParaRPr lang="en-US" altLang="ko-KR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736976" y="4894267"/>
              <a:ext cx="4680074" cy="9771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외부연계 시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운영위원회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생활체육회 인사 등으로</a:t>
              </a:r>
              <a:r>
                <a:rPr lang="en-US" altLang="ko-KR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구성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통해 확보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할 경우 초기 안정적인 외부연계 확보가 가능함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 내 사설센터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동호회가 동일 종목에서 활발한 활동을 펼칠 경우 갈등을 최소화 하는 방향으로 회원을 모집해야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하며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초보자 </a:t>
              </a:r>
              <a:r>
                <a:rPr lang="ko-KR" altLang="en-US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중심 </a:t>
              </a:r>
              <a:r>
                <a:rPr lang="ko-KR" altLang="en-US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</a:t>
              </a:r>
              <a:r>
                <a:rPr lang="en-US" altLang="ko-KR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스포츠클럽에 대한 공감대 형성을 위해 공청회를 사전에 개최해야 함</a:t>
              </a:r>
              <a:r>
                <a:rPr lang="en-US" altLang="ko-KR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endParaRPr lang="en-US" altLang="ko-KR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401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지역사회 공청회 개최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공청회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설립 후 지역사회 내 안정적인 운영을 위해서는 클럽의 다양한 이해관계자들과의 사전교류를 통해 프로그램 진행 및 시설 사용에 대한 공감대 형성이 매우 중요함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493249" y="5431859"/>
            <a:ext cx="1075200" cy="66143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시기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93248" y="2636913"/>
            <a:ext cx="1075201" cy="26858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공청회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712913" y="5466988"/>
            <a:ext cx="76912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신규 클럽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 설립 직후 지역사회 공청회 개최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통해 지역사회 생활체육여건에 능동적 대처 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클럽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매년 약식 간담회 형식으로 개최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신규 시설 추가 확보 후 해당 시설 사용자와의 공청회 진행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1633783" y="2029981"/>
            <a:ext cx="8215761" cy="5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대한 지역 이해관계자 공감대 형성을 통해 클럽과 이해관계자간의 사전갈등 방지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주로 기존 시설의 사용자인 동호회원 들과의 관계 개선과 신뢰 확보가 관건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488503" y="2040324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8312119"/>
              </p:ext>
            </p:extLst>
          </p:nvPr>
        </p:nvGraphicFramePr>
        <p:xfrm>
          <a:off x="1712913" y="2636913"/>
          <a:ext cx="7704583" cy="268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0"/>
                <a:gridCol w="1238237"/>
                <a:gridCol w="5640856"/>
              </a:tblGrid>
              <a:tr h="30905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협의 사항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811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</a:t>
                      </a:r>
                      <a:r>
                        <a:rPr lang="en-US" altLang="ko-KR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소개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지역사회 동호회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사설스포츠센터와는 다른 스포츠클럽만의 정체성 강조</a:t>
                      </a:r>
                    </a:p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초보자 육성 대중클럽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커뮤니티 중심의 공공 클럽</a:t>
                      </a:r>
                      <a:r>
                        <a:rPr lang="en-US" altLang="ko-KR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i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자립 클럽 강조</a:t>
                      </a:r>
                      <a:endParaRPr lang="en-US" altLang="ko-KR" sz="1200" b="1" i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49911">
                <a:tc rowSpan="3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지역사회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협력방안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논의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기존 동호회</a:t>
                      </a:r>
                      <a:endParaRPr lang="en-US" altLang="ko-KR" sz="1200" b="1" i="0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시설 위탁 시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동호회 활동 시간과의 중복 방지 방안 협의</a:t>
                      </a:r>
                      <a:endParaRPr lang="en-US" altLang="ko-KR" sz="11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동호회 회원이 아닌 신규 초보자 회원 유치를 통한 상호 보완 방안 협의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동호회 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리그제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운영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지도자 레슨 지원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원포인트 레슨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등 교류 방안 협의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사설 스포츠센터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사설스포츠센터 운영 종목 및 회비구조와 차별화된 클럽 운영 방안 협의</a:t>
                      </a:r>
                      <a:endParaRPr lang="en-US" altLang="ko-KR" sz="11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협력기관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학교 방과후학교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학교스포츠클럽과의 연계 방안 협의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학교 체육시설 사용에 관한 방안 협의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13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유의사항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운영 시 유의사항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정부지원을 통해 공적인 역할을 수행하는 비영리법인으로서 설립 및 운영에 있어 따라야 하는 모든 절차를 충실하게 이행해야 하며 매년 평가를 통해 이를 점검함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88503" y="2029958"/>
            <a:ext cx="1079947" cy="118905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행정관련</a:t>
            </a:r>
            <a:endParaRPr lang="en-US" altLang="ko-KR" sz="1300" kern="0" spc="-5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9154" y="2011542"/>
            <a:ext cx="7817895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증빙자료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kern="0" dirty="0">
                <a:solidFill>
                  <a:srgbClr val="000000"/>
                </a:solidFill>
                <a:ea typeface="맑은 고딕"/>
              </a:rPr>
              <a:t>이사회 및 운영위원회 개최 실적 및 관련 회의록 등 </a:t>
            </a:r>
            <a:r>
              <a:rPr lang="ko-KR" altLang="en-US" sz="1200" b="0" kern="0" dirty="0" smtClean="0">
                <a:solidFill>
                  <a:srgbClr val="000000"/>
                </a:solidFill>
                <a:ea typeface="맑은 고딕"/>
              </a:rPr>
              <a:t>증빙자료를 필히 구비해야 함</a:t>
            </a:r>
            <a:r>
              <a:rPr lang="en-US" altLang="ko-KR" sz="1200" b="0" kern="0" dirty="0" smtClean="0">
                <a:solidFill>
                  <a:srgbClr val="000000"/>
                </a:solidFill>
                <a:ea typeface="맑은 고딕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절차준수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정관 및 운영규정에 따른 행정절차 진행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직원고용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비용처리 등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이루어져야 함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업무분장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적합한 클럽 운영진의 업무분장 실시해야 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겸직금지 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클럽과 직접 근로계약을 체결한 사무국장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행정직원 및 전임지도자는 공무 외에 영리를 목적으로 하는 업무에 종사하지 못하며 클럽 회장의 허가 없이 다른 직무 겸직이 불가함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493065" y="3433567"/>
            <a:ext cx="1079947" cy="15035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회계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세무</a:t>
            </a: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4843" y="3429000"/>
            <a:ext cx="7817895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스포츠클럽은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자립형 비영리법인으로 자체수익에 따라 운영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업무특성상 일반 기업과 큰 차이가 없음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수익사업 영위를 하는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강습수입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비영리법인은 일반기업과 동일하게 법인세 신고 및 복식부기에 따른 기장 의무와 국세청에 각종자료를 신고할 의무가 존재함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대보험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퇴직금 적립이 적합한 형태로 이루어져야 함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신뢰성 있는 회계자료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재무상태표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회계시스템 사용 등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작성을 통한 법인으로서의 신뢰성을 확보해야 함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 및 세무 부분에 이해도가 높은 행정직원 고용이 필요하며 전문가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회계사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세무사</a:t>
            </a:r>
            <a:r>
              <a: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부터 지속적인 점검 진행 필요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484914" y="5085184"/>
            <a:ext cx="8904285" cy="999645"/>
            <a:chOff x="484914" y="5364452"/>
            <a:chExt cx="8904285" cy="720377"/>
          </a:xfrm>
        </p:grpSpPr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640632" y="5364452"/>
              <a:ext cx="7748567" cy="720377"/>
            </a:xfrm>
            <a:prstGeom prst="rect">
              <a:avLst/>
            </a:prstGeom>
            <a:solidFill>
              <a:srgbClr val="EEECE1"/>
            </a:solidFill>
            <a:ln w="38100" algn="ctr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</p:spPr>
          <p:txBody>
            <a:bodyPr wrap="square" lIns="144000" anchor="ctr"/>
            <a:lstStyle/>
            <a:p>
              <a:pPr marL="271463" indent="-180975" fontAlgn="auto" latinLnBrk="0">
                <a:spcBef>
                  <a:spcPts val="0"/>
                </a:spcBef>
                <a:spcAft>
                  <a:spcPts val="300"/>
                </a:spcAft>
                <a:buFont typeface="+mj-ea"/>
                <a:buAutoNum type="circleNumDbPlain"/>
                <a:tabLst>
                  <a:tab pos="177800" algn="l"/>
                </a:tabLst>
              </a:pP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위 유의사항이 적합하게 지켜지고 있는지에 대해 중앙차원에서 연 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회 이상 점검 실시하며 평가점수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투명성 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Part)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에 반영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점검은 대한체육회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시도체육회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세무사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회계사 및 연구용역사 동시 진행</a:t>
              </a:r>
              <a:r>
                <a:rPr kumimoji="0" lang="en-US" altLang="ko-KR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marL="271463" indent="-180975" fontAlgn="auto" latinLnBrk="0">
                <a:spcBef>
                  <a:spcPts val="0"/>
                </a:spcBef>
                <a:spcAft>
                  <a:spcPts val="300"/>
                </a:spcAft>
                <a:buFont typeface="+mj-ea"/>
                <a:buAutoNum type="circleNumDbPlain"/>
                <a:tabLst>
                  <a:tab pos="177800" algn="l"/>
                </a:tabLst>
              </a:pPr>
              <a:r>
                <a:rPr kumimoji="0" lang="ko-KR" altLang="en-US" kern="0" spc="-100" dirty="0" smtClean="0">
                  <a:solidFill>
                    <a:srgbClr val="4F81BD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특히 기금사용에 있어 문제 발생 시 환수조치를 실시하며 문제의 심각성에 따라 기금지원 중단 가능</a:t>
              </a:r>
              <a:endParaRPr kumimoji="0" lang="en-US" altLang="ko-KR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84914" y="5364452"/>
              <a:ext cx="1083536" cy="7203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ko-KR" altLang="en-US" sz="14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평가진</a:t>
              </a:r>
              <a:r>
                <a:rPr lang="ko-KR" altLang="en-US" sz="14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행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39802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Ⅲ</a:t>
            </a:r>
            <a:endParaRPr kumimoji="0" lang="en-US" altLang="ko-KR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36456" y="3368152"/>
            <a:ext cx="5624856" cy="8617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클럽 시스템 구축</a:t>
            </a:r>
            <a:endParaRPr kumimoji="0" lang="en-US" altLang="ko-KR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53264" y="3177816"/>
            <a:ext cx="4794304" cy="1259296"/>
            <a:chOff x="2811180" y="3177816"/>
            <a:chExt cx="4278472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2812852" y="3177816"/>
              <a:ext cx="42768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2811180" y="4365112"/>
              <a:ext cx="42768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4588" y="4653136"/>
            <a:ext cx="297660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 확보 및 운영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매니저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확보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확보 및 관리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자원봉사자 확보 및 관리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운영매뉴얼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45966" y="2058786"/>
            <a:ext cx="8555183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독일 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2007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년 국가통합계획 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 </a:t>
              </a:r>
              <a:r>
                <a:rPr kumimoji="0" lang="ko-KR" altLang="en-US" sz="1600" kern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아젠다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중 하나로 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‘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스포츠를 통한 사회통합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’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선정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직사각형 31"/>
          <p:cNvSpPr/>
          <p:nvPr/>
        </p:nvSpPr>
        <p:spPr bwMode="auto">
          <a:xfrm>
            <a:off x="704850" y="1430826"/>
            <a:ext cx="8496300" cy="340735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스포츠는 개인의 육체적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건강을 넘어서  </a:t>
            </a:r>
            <a:r>
              <a:rPr lang="ko-KR" altLang="en-US" sz="1600" u="sng" spc="-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사회통합의 기제로도 적극 </a:t>
            </a: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활용되고 있음</a:t>
            </a:r>
            <a:r>
              <a:rPr lang="en-US" altLang="ko-KR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u="sng" spc="-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704849" y="2613678"/>
            <a:ext cx="849629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tIns="36000" rtlCol="0" anchor="ctr"/>
          <a:lstStyle/>
          <a:p>
            <a:pPr algn="ctr" latinLnBrk="0"/>
            <a:r>
              <a:rPr lang="ko-KR" altLang="en-US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신체활동과 건강</a:t>
            </a:r>
            <a:r>
              <a:rPr lang="en-US" altLang="ko-KR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더 많은 이주민을 스포츠로</a:t>
            </a:r>
            <a:r>
              <a:rPr lang="en-US" altLang="ko-KR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 (</a:t>
            </a:r>
            <a:r>
              <a:rPr lang="ko-KR" altLang="en-US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이주민 사회통합 프로젝트</a:t>
            </a:r>
            <a:r>
              <a:rPr lang="en-US" altLang="ko-KR" sz="1400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kern="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885464" y="3174836"/>
            <a:ext cx="3607285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스포츠를 통한 이민자 문제 해결</a:t>
            </a:r>
            <a:r>
              <a:rPr lang="en-US" altLang="ko-KR" sz="1400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40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3663" indent="-936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현재 독일은 미국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,, 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러시아에 이어 세계에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 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번째로 많은 </a:t>
            </a:r>
            <a: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이주민 </a:t>
            </a:r>
            <a:r>
              <a:rPr lang="ko-KR" altLang="en-US" i="1" kern="10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거주중</a:t>
            </a:r>
            <a:r>
              <a:rPr lang="ko-KR" altLang="en-US" i="1" kern="10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독일 인구의 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20%</a:t>
            </a: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달함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93663" indent="-936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사회통합 프로그램이 진행되고 있는 가운데 스포츠</a:t>
            </a:r>
            <a: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i="1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클럽을 매개로 한 사회통합 프로그램이 활발하게 진행 </a:t>
            </a:r>
            <a:endParaRPr lang="en-US" altLang="ko-KR" i="1" kern="10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Freeform 4"/>
          <p:cNvSpPr>
            <a:spLocks/>
          </p:cNvSpPr>
          <p:nvPr/>
        </p:nvSpPr>
        <p:spPr bwMode="auto">
          <a:xfrm rot="5400000">
            <a:off x="4197060" y="4220944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5736943" y="3351763"/>
            <a:ext cx="3572541" cy="1877437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altLang="ko-KR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스포츠는 그 고유의 비언어적 특징으로 인해 누구나 함께 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참여하며 즐길 수 있는 특징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이주민의 사회적응을 </a:t>
            </a:r>
            <a: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도우며 독일 사회통합에 기여</a:t>
            </a:r>
            <a:endParaRPr lang="en-US" altLang="ko-KR" sz="2000" i="1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스포츠의 긍정적 효과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6549" y="4941423"/>
            <a:ext cx="4494483" cy="12958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 활동을 통해 이주민과 독일국민이 더욱 가까워 질 수 있다는 것에 주목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이주민이 스포츠클럽 활동을 진행하는데 장벽이 될 수 있는 언어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교류 프로그램 추가 지원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프로젝트에 참여하는 스포츠클럽은 이주민과 같은 배경을 가진 지도자를 배치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이주민이 보다 편안한 환경가운데 스포츠활동을 영위할 수 있도록 지원</a:t>
            </a:r>
            <a:endParaRPr lang="en-US" altLang="ko-KR" b="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http://cfile21.uf.tistory.com/image/2209FC4357F383421A97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6" y="3132530"/>
            <a:ext cx="1416004" cy="49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ile29.uf.tistory.com/image/2708B94257F382B223BB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681028"/>
            <a:ext cx="1207080" cy="861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6767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/>
          <p:nvPr/>
        </p:nvSpPr>
        <p:spPr bwMode="auto">
          <a:xfrm rot="10800000" flipV="1">
            <a:off x="1123039" y="1628800"/>
            <a:ext cx="2646015" cy="334832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latinLnBrk="0"/>
            <a:r>
              <a:rPr kumimoji="0" lang="ko-KR" altLang="en-US" sz="1600" kern="0" spc="-1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클럽 시스템 구축</a:t>
            </a:r>
            <a:endParaRPr kumimoji="0" lang="en-US" altLang="ko-KR" sz="1600" kern="0" spc="-1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23038" y="2127599"/>
            <a:ext cx="8006426" cy="3965226"/>
            <a:chOff x="1123038" y="2127599"/>
            <a:chExt cx="8006426" cy="4180024"/>
          </a:xfrm>
        </p:grpSpPr>
        <p:sp>
          <p:nvSpPr>
            <p:cNvPr id="15" name="Rectangle 4"/>
            <p:cNvSpPr/>
            <p:nvPr/>
          </p:nvSpPr>
          <p:spPr bwMode="auto">
            <a:xfrm>
              <a:off x="3758284" y="2127599"/>
              <a:ext cx="5298405" cy="972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>
              <a:off x="3758284" y="3179564"/>
              <a:ext cx="5298405" cy="972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18" name="Rectangle 4"/>
            <p:cNvSpPr/>
            <p:nvPr/>
          </p:nvSpPr>
          <p:spPr bwMode="auto">
            <a:xfrm>
              <a:off x="3758284" y="4255804"/>
              <a:ext cx="5298405" cy="972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11" name="직사각형 30"/>
            <p:cNvSpPr>
              <a:spLocks noChangeArrowheads="1"/>
            </p:cNvSpPr>
            <p:nvPr/>
          </p:nvSpPr>
          <p:spPr bwMode="auto">
            <a:xfrm>
              <a:off x="1137344" y="2135566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시설 확보 및 운영</a:t>
              </a: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1139173" y="2132856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1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13" name="직사각형 30"/>
            <p:cNvSpPr>
              <a:spLocks noChangeArrowheads="1"/>
            </p:cNvSpPr>
            <p:nvPr/>
          </p:nvSpPr>
          <p:spPr bwMode="auto">
            <a:xfrm>
              <a:off x="1137344" y="3185433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운영진 구성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1139173" y="3182723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2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13071" y="2141909"/>
              <a:ext cx="5216393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필수 확보 시설 및 확보 방안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 확보 기준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위탁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무료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유료 임대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시설활용 수준 제고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2271" y="3425788"/>
              <a:ext cx="5216393" cy="52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사무국 및 지도자 자격 요건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지도자 기본 업무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종목지도안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지도일지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20" name="직사각형 30"/>
            <p:cNvSpPr>
              <a:spLocks noChangeArrowheads="1"/>
            </p:cNvSpPr>
            <p:nvPr/>
          </p:nvSpPr>
          <p:spPr bwMode="auto">
            <a:xfrm>
              <a:off x="1137344" y="4256166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139173" y="4253456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3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62271" y="4343419"/>
              <a:ext cx="5216393" cy="76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회원 기준 및 유형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정회원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준회원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기존 회원 유지 방안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신규 회원 모</a:t>
              </a:r>
              <a:r>
                <a:rPr lang="ko-KR" alt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집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방안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Rectangle 4"/>
            <p:cNvSpPr/>
            <p:nvPr/>
          </p:nvSpPr>
          <p:spPr bwMode="auto">
            <a:xfrm>
              <a:off x="3743978" y="5334714"/>
              <a:ext cx="5298405" cy="972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nl-BE" sz="1400" b="0" kern="0" spc="-100" dirty="0">
                <a:solidFill>
                  <a:prstClr val="white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24" name="직사각형 30"/>
            <p:cNvSpPr>
              <a:spLocks noChangeArrowheads="1"/>
            </p:cNvSpPr>
            <p:nvPr/>
          </p:nvSpPr>
          <p:spPr bwMode="auto">
            <a:xfrm>
              <a:off x="1123038" y="5335076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자원봉사</a:t>
              </a:r>
              <a:r>
                <a:rPr lang="ko-KR" altLang="en-US" sz="1400" spc="-50" dirty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자</a:t>
              </a: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 확보 및 관리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1124867" y="5332366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4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47965" y="5442979"/>
              <a:ext cx="5216393" cy="76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모집 방안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홍보 방안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관리 방안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시설확보 및 운영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필수 확보 시설 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스포츠클럽이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안정적으로 운영되기 위해서는 클럽이 상시적으로 활용할 수 있는 거점시설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편의제공을 위한 클럽하우스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종목 운영을 위한 기타체육시설 확보가 중요함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1" name="직사각형 90"/>
          <p:cNvSpPr/>
          <p:nvPr/>
        </p:nvSpPr>
        <p:spPr bwMode="auto">
          <a:xfrm>
            <a:off x="488503" y="2029958"/>
            <a:ext cx="1079947" cy="118905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시설확보의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중요성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99154" y="2103875"/>
            <a:ext cx="7817895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지방자치단체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 공공체육시설 확보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 운영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위해 지역사회와 유대감 강화 및 체육시설 활용도 제고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지역주민의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시설활용에 대한 공공성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형평성 확보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거점 마련 ⇒ 지역주민들에게 클럽에 대한 인식 제고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자립기반 강화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Rectangle 144"/>
          <p:cNvSpPr>
            <a:spLocks noChangeArrowheads="1"/>
          </p:cNvSpPr>
          <p:nvPr/>
        </p:nvSpPr>
        <p:spPr bwMode="gray">
          <a:xfrm>
            <a:off x="1703587" y="5392852"/>
            <a:ext cx="821624" cy="69997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체육시설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Rectangle 144"/>
          <p:cNvSpPr>
            <a:spLocks noChangeArrowheads="1"/>
          </p:cNvSpPr>
          <p:nvPr/>
        </p:nvSpPr>
        <p:spPr bwMode="gray">
          <a:xfrm>
            <a:off x="1703587" y="3733290"/>
            <a:ext cx="821624" cy="69691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거점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체육시설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Rectangle 144"/>
          <p:cNvSpPr>
            <a:spLocks noChangeArrowheads="1"/>
          </p:cNvSpPr>
          <p:nvPr/>
        </p:nvSpPr>
        <p:spPr bwMode="gray">
          <a:xfrm>
            <a:off x="1703587" y="4577192"/>
            <a:ext cx="820641" cy="66953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클럽하우스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Rectangle 144"/>
          <p:cNvSpPr>
            <a:spLocks noChangeArrowheads="1"/>
          </p:cNvSpPr>
          <p:nvPr/>
        </p:nvSpPr>
        <p:spPr bwMode="gray">
          <a:xfrm>
            <a:off x="496972" y="3296739"/>
            <a:ext cx="1071478" cy="279608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시설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5444301" y="3737671"/>
            <a:ext cx="3852188" cy="681951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거점체육시설은 위탁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/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소유 형태로 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확보하고 있어야 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해당 시설에서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주 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 이상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 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10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시간 이상 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클럽이 사용할 수 있어야 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최소 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종목 이상 운영할 수 있는 시설을 권장함</a:t>
            </a:r>
            <a:r>
              <a:rPr lang="en-US" altLang="ko-KR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endParaRPr lang="ko-KR" altLang="en-US" sz="105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754825" y="3291651"/>
            <a:ext cx="2449927" cy="33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설명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0" name="직선 연결선 99"/>
          <p:cNvCxnSpPr/>
          <p:nvPr/>
        </p:nvCxnSpPr>
        <p:spPr bwMode="auto">
          <a:xfrm>
            <a:off x="2720752" y="3609329"/>
            <a:ext cx="248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직사각형 97"/>
          <p:cNvSpPr/>
          <p:nvPr/>
        </p:nvSpPr>
        <p:spPr>
          <a:xfrm>
            <a:off x="5457056" y="3269183"/>
            <a:ext cx="3959512" cy="33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spc="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주요사항</a:t>
            </a:r>
            <a:endParaRPr lang="ko-KR" altLang="en-US" sz="1200" b="0" i="1" spc="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1" name="직선 연결선 100"/>
          <p:cNvCxnSpPr/>
          <p:nvPr/>
        </p:nvCxnSpPr>
        <p:spPr bwMode="auto">
          <a:xfrm flipV="1">
            <a:off x="5457056" y="3604314"/>
            <a:ext cx="3959994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직사각형 104"/>
          <p:cNvSpPr/>
          <p:nvPr/>
        </p:nvSpPr>
        <p:spPr>
          <a:xfrm>
            <a:off x="2648648" y="3775808"/>
            <a:ext cx="2591968" cy="616558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거점시설은 스포츠클럽의 주 활동이 이루어지는 곳으로  클럽이 자유롭게 운영할 수 있는 주요 시설</a:t>
            </a:r>
            <a:r>
              <a:rPr lang="en-US" altLang="ko-KR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endParaRPr lang="ko-KR" altLang="en-US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5444301" y="4583332"/>
            <a:ext cx="3672408" cy="635243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클럽하우스는 거점 시설 내에 위치하는 것을 권장함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클럽하우스는 회원들간의 정보 공유와 커뮤니티 형성을 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위한 시설로 </a:t>
            </a: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회원 편의 제공에 가장 높은 우선순위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두어야 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endParaRPr lang="ko-KR" altLang="en-US" sz="1050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648648" y="4716812"/>
            <a:ext cx="2591968" cy="411039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주로 클럽 회원이 휴식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담화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식사</a:t>
            </a:r>
            <a:r>
              <a:rPr lang="en-US" altLang="ko-KR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회의 등을 하기 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위하여 </a:t>
            </a:r>
            <a:r>
              <a:rPr lang="ko-KR" altLang="en-US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설치된 </a:t>
            </a: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시설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2648648" y="5535301"/>
            <a:ext cx="2591968" cy="411039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거점시설에서 운영되지 못하는 종목을 운영하기 위해 추가적으로 확보하는 시설</a:t>
            </a:r>
          </a:p>
        </p:txBody>
      </p:sp>
      <p:sp>
        <p:nvSpPr>
          <p:cNvPr id="114" name="직사각형 113"/>
          <p:cNvSpPr/>
          <p:nvPr/>
        </p:nvSpPr>
        <p:spPr>
          <a:xfrm>
            <a:off x="5408504" y="5416212"/>
            <a:ext cx="3707757" cy="635243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해당 종목 프로그램 운영 시간에만 일시적으로 사용하는 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Part time 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형태로 확보가 가능함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Wingdings" pitchFamily="2" charset="2"/>
              <a:buChar char="§"/>
            </a:pPr>
            <a:r>
              <a:rPr lang="ko-KR" altLang="en-US" sz="105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무료임대 형태로 확보하는 것을 권장</a:t>
            </a:r>
            <a:r>
              <a:rPr lang="ko-KR" altLang="en-US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함</a:t>
            </a:r>
            <a:r>
              <a:rPr lang="en-US" altLang="ko-KR" sz="1050" b="0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endParaRPr lang="ko-KR" altLang="en-US" sz="1050" b="0" spc="-1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5" name="AutoShape 15"/>
          <p:cNvSpPr>
            <a:spLocks noChangeArrowheads="1"/>
          </p:cNvSpPr>
          <p:nvPr/>
        </p:nvSpPr>
        <p:spPr bwMode="gray">
          <a:xfrm>
            <a:off x="1712640" y="4583375"/>
            <a:ext cx="144000" cy="232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116" name="AutoShape 15"/>
          <p:cNvSpPr>
            <a:spLocks noChangeArrowheads="1"/>
          </p:cNvSpPr>
          <p:nvPr/>
        </p:nvSpPr>
        <p:spPr bwMode="gray">
          <a:xfrm>
            <a:off x="1712640" y="5402463"/>
            <a:ext cx="144000" cy="232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3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gray">
          <a:xfrm>
            <a:off x="1712640" y="3744855"/>
            <a:ext cx="144000" cy="232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7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시설확보 및 운영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 확보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회원들에게 다양한 편익을 제공하고 커뮤니티 활동 장소로 활용될 수 있는 클럽하우스를 반드시  조성해야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4647" y="1974781"/>
            <a:ext cx="8932403" cy="4118043"/>
            <a:chOff x="484647" y="2290197"/>
            <a:chExt cx="8932403" cy="3947115"/>
          </a:xfrm>
        </p:grpSpPr>
        <p:sp>
          <p:nvSpPr>
            <p:cNvPr id="23" name="타원 22"/>
            <p:cNvSpPr/>
            <p:nvPr/>
          </p:nvSpPr>
          <p:spPr>
            <a:xfrm>
              <a:off x="1790965" y="2458372"/>
              <a:ext cx="2369947" cy="20197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tabLst>
                  <a:tab pos="180975" algn="l"/>
                </a:tabLst>
              </a:pPr>
              <a:endPara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1842677" y="2929207"/>
              <a:ext cx="821492" cy="7190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endPara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565192" y="2469440"/>
              <a:ext cx="821492" cy="7190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endPara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3289699" y="2929207"/>
              <a:ext cx="821492" cy="7190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endPara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3025659" y="3649913"/>
              <a:ext cx="821492" cy="7190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endPara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2155376" y="3660981"/>
              <a:ext cx="821492" cy="7190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endParaRPr lang="ko-KR" altLang="en-US" sz="10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434926" y="3291222"/>
              <a:ext cx="1060239" cy="29432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>
                <a:lnSpc>
                  <a:spcPct val="80000"/>
                </a:lnSpc>
              </a:pPr>
              <a:r>
                <a:rPr lang="ko-KR" altLang="en-US" sz="13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sz="13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하우스</a:t>
              </a:r>
              <a:endParaRPr lang="en-US" altLang="ko-KR" sz="1300" i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842677" y="2918138"/>
              <a:ext cx="821492" cy="71902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유아 놀이방 및 기타 편익 시설 </a:t>
              </a: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565192" y="2447303"/>
              <a:ext cx="821492" cy="71902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사무실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285518" y="2918138"/>
              <a:ext cx="821492" cy="71902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회의실 및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친목 도모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공간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025659" y="3638845"/>
              <a:ext cx="821492" cy="71902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화장실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샤워실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탈의실  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155376" y="3649913"/>
              <a:ext cx="821492" cy="71902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카페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테리아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b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매점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864768" y="2355021"/>
              <a:ext cx="180000" cy="180000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88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1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890461" y="2750857"/>
              <a:ext cx="180000" cy="180000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52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2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590409" y="3644952"/>
              <a:ext cx="180000" cy="180000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88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3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102800" y="3666334"/>
              <a:ext cx="180000" cy="180000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88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4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803611" y="2813812"/>
              <a:ext cx="180000" cy="180000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88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5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541121" y="2790849"/>
              <a:ext cx="4875929" cy="338554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82563" indent="-182563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Arial" pitchFamily="34" charset="0"/>
                <a:buChar char="•"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회원 등록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클럽 정보 공유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타 스포츠클럽과의 네트워크 구축 등 클럽 운영의 거점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·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창구 역할 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541121" y="3214874"/>
              <a:ext cx="4875929" cy="169277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82563" indent="-182563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Arial" pitchFamily="34" charset="0"/>
                <a:buChar char="•"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회의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지도자 연수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문화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/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교양 프로그램 운영 시 활용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541121" y="4204880"/>
              <a:ext cx="4875929" cy="169277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82563" indent="-182563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Arial" pitchFamily="34" charset="0"/>
                <a:buChar char="•"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여성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영유아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회원의 스포츠클럽 이용의 편의성을 높이기 위한 시설 </a:t>
              </a: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541121" y="3493853"/>
              <a:ext cx="4875929" cy="169277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82563" indent="-182563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Arial" pitchFamily="34" charset="0"/>
                <a:buChar char="•"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스포츠클럽 활동에 필요한 부대시설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541121" y="3790522"/>
              <a:ext cx="4875929" cy="338554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82563" indent="-182563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Arial" pitchFamily="34" charset="0"/>
                <a:buChar char="•"/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스포츠클럽 회원을 위한 간단한 </a:t>
              </a:r>
              <a:r>
                <a:rPr lang="ko-KR" altLang="en-US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식음료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판매 시설 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클럽 수익 사업으로의 연계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512574" y="2790217"/>
              <a:ext cx="172391" cy="221672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52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1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4512574" y="3176211"/>
              <a:ext cx="172391" cy="221672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52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2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512574" y="3498816"/>
              <a:ext cx="172391" cy="221672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52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3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512574" y="3816865"/>
              <a:ext cx="172391" cy="221672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52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4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512574" y="4215440"/>
              <a:ext cx="172391" cy="221672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1152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1588" algn="ctr" defTabSz="762000">
                <a:spcBef>
                  <a:spcPct val="35000"/>
                </a:spcBef>
                <a:buSzPct val="100000"/>
              </a:pPr>
              <a:r>
                <a:rPr lang="en-US" altLang="ko-KR" i="1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5</a:t>
              </a:r>
              <a:endParaRPr lang="ko-KR" altLang="en-US" i="1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488503" y="2345641"/>
              <a:ext cx="1079947" cy="21324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클럽하우스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제공시설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4520952" y="2290197"/>
              <a:ext cx="4896098" cy="322687"/>
              <a:chOff x="4520952" y="2357933"/>
              <a:chExt cx="3672408" cy="322687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4520952" y="2357933"/>
                <a:ext cx="36719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200" i="1" dirty="0" smtClean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시설 별 특성</a:t>
                </a:r>
                <a:endParaRPr lang="ko-KR" altLang="en-US" sz="1200" i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65" name="직선 연결선 64"/>
              <p:cNvCxnSpPr/>
              <p:nvPr/>
            </p:nvCxnSpPr>
            <p:spPr bwMode="auto">
              <a:xfrm flipV="1">
                <a:off x="4520952" y="2680620"/>
                <a:ext cx="3672408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직사각형 65"/>
            <p:cNvSpPr/>
            <p:nvPr/>
          </p:nvSpPr>
          <p:spPr bwMode="auto">
            <a:xfrm>
              <a:off x="484647" y="4725144"/>
              <a:ext cx="1079947" cy="15121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시설 별 확보방안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2751292" y="5099759"/>
              <a:ext cx="1311214" cy="101521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복합시설을 확보한 경우 체육시설과 동일한 공간에 클럽하우스 확보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클럽하우스 확보가 가장 용이</a:t>
              </a:r>
            </a:p>
          </p:txBody>
        </p:sp>
        <p:grpSp>
          <p:nvGrpSpPr>
            <p:cNvPr id="67" name="그룹 46"/>
            <p:cNvGrpSpPr/>
            <p:nvPr/>
          </p:nvGrpSpPr>
          <p:grpSpPr>
            <a:xfrm>
              <a:off x="1788099" y="5238011"/>
              <a:ext cx="937664" cy="891048"/>
              <a:chOff x="601756" y="2937695"/>
              <a:chExt cx="1980000" cy="1980000"/>
            </a:xfrm>
          </p:grpSpPr>
          <p:sp>
            <p:nvSpPr>
              <p:cNvPr id="68" name="Oval 51" descr="넓은 상향 대각선"/>
              <p:cNvSpPr>
                <a:spLocks noChangeArrowheads="1"/>
              </p:cNvSpPr>
              <p:nvPr/>
            </p:nvSpPr>
            <p:spPr bwMode="auto">
              <a:xfrm>
                <a:off x="601756" y="2937695"/>
                <a:ext cx="1980000" cy="19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9" name="Oval 54"/>
              <p:cNvSpPr>
                <a:spLocks noChangeArrowheads="1"/>
              </p:cNvSpPr>
              <p:nvPr/>
            </p:nvSpPr>
            <p:spPr bwMode="auto">
              <a:xfrm>
                <a:off x="1164936" y="3980159"/>
                <a:ext cx="792000" cy="61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8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B</a:t>
                </a:r>
                <a:endParaRPr kumimoji="0" lang="en-US" altLang="ko-KR" sz="8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0" name="Oval 56"/>
              <p:cNvSpPr>
                <a:spLocks noChangeArrowheads="1"/>
              </p:cNvSpPr>
              <p:nvPr/>
            </p:nvSpPr>
            <p:spPr bwMode="auto">
              <a:xfrm>
                <a:off x="1671360" y="3571963"/>
                <a:ext cx="792000" cy="61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8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C</a:t>
                </a:r>
                <a:endParaRPr kumimoji="0" lang="ko-KR" altLang="en-US" sz="8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1" name="Oval 57"/>
              <p:cNvSpPr>
                <a:spLocks noChangeArrowheads="1"/>
              </p:cNvSpPr>
              <p:nvPr/>
            </p:nvSpPr>
            <p:spPr bwMode="auto">
              <a:xfrm>
                <a:off x="1154600" y="3127647"/>
                <a:ext cx="792000" cy="612000"/>
              </a:xfrm>
              <a:prstGeom prst="ellipse">
                <a:avLst/>
              </a:prstGeom>
              <a:solidFill>
                <a:srgbClr val="FFC0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클럽</a:t>
                </a:r>
                <a:endParaRPr lang="en-US" altLang="ko-KR" sz="800" kern="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하우스</a:t>
                </a:r>
                <a:endParaRPr kumimoji="0" lang="ko-KR" altLang="en-US" sz="800" kern="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2" name="Oval 58"/>
              <p:cNvSpPr>
                <a:spLocks noChangeArrowheads="1"/>
              </p:cNvSpPr>
              <p:nvPr/>
            </p:nvSpPr>
            <p:spPr bwMode="auto">
              <a:xfrm>
                <a:off x="645812" y="3549815"/>
                <a:ext cx="792000" cy="61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8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kumimoji="0" lang="en-US" altLang="ko-KR" sz="8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A</a:t>
                </a:r>
                <a:endParaRPr kumimoji="0" lang="ko-KR" altLang="en-US" sz="8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4" name="Oval 51" descr="넓은 상향 대각선"/>
            <p:cNvSpPr>
              <a:spLocks noChangeArrowheads="1"/>
            </p:cNvSpPr>
            <p:nvPr/>
          </p:nvSpPr>
          <p:spPr bwMode="auto">
            <a:xfrm>
              <a:off x="1703587" y="4859797"/>
              <a:ext cx="2366874" cy="1359410"/>
            </a:xfrm>
            <a:prstGeom prst="rect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154627" y="5074595"/>
              <a:ext cx="1523517" cy="1015218"/>
            </a:xfrm>
            <a:prstGeom prst="rect">
              <a:avLst/>
            </a:prstGeom>
          </p:spPr>
          <p:txBody>
            <a:bodyPr wrap="square" tIns="0" rIns="72000" bIns="0"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거점시설의 역할을 수행하는 클럽하우스의 지리적 위치 중요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시설 내 클럽하우스를 설치하거나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클럽하우스를 분리하여 설치</a:t>
              </a:r>
              <a:endParaRPr lang="en-US" altLang="ko-KR" spc="-1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80" name="Oval 51" descr="넓은 상향 대각선"/>
            <p:cNvSpPr>
              <a:spLocks noChangeArrowheads="1"/>
            </p:cNvSpPr>
            <p:nvPr/>
          </p:nvSpPr>
          <p:spPr bwMode="auto">
            <a:xfrm>
              <a:off x="4133752" y="4859797"/>
              <a:ext cx="2544391" cy="1377515"/>
            </a:xfrm>
            <a:prstGeom prst="rect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1" name="그룹 74"/>
            <p:cNvGrpSpPr/>
            <p:nvPr/>
          </p:nvGrpSpPr>
          <p:grpSpPr>
            <a:xfrm>
              <a:off x="4213593" y="5525230"/>
              <a:ext cx="948645" cy="515684"/>
              <a:chOff x="4652360" y="3801960"/>
              <a:chExt cx="879061" cy="599502"/>
            </a:xfrm>
          </p:grpSpPr>
          <p:cxnSp>
            <p:nvCxnSpPr>
              <p:cNvPr id="82" name="꺾인 연결선 119"/>
              <p:cNvCxnSpPr>
                <a:stCxn id="87" idx="6"/>
                <a:endCxn id="83" idx="2"/>
              </p:cNvCxnSpPr>
              <p:nvPr/>
            </p:nvCxnSpPr>
            <p:spPr>
              <a:xfrm>
                <a:off x="4973201" y="3933122"/>
                <a:ext cx="76503" cy="23273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57"/>
              <p:cNvSpPr>
                <a:spLocks noChangeArrowheads="1"/>
              </p:cNvSpPr>
              <p:nvPr/>
            </p:nvSpPr>
            <p:spPr bwMode="auto">
              <a:xfrm>
                <a:off x="5049704" y="3801960"/>
                <a:ext cx="481717" cy="308869"/>
              </a:xfrm>
              <a:prstGeom prst="ellipse">
                <a:avLst/>
              </a:prstGeom>
              <a:solidFill>
                <a:srgbClr val="FFC0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클럽</a:t>
                </a:r>
                <a:endParaRPr lang="en-US" altLang="ko-KR" sz="800" kern="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하우스</a:t>
                </a:r>
              </a:p>
            </p:txBody>
          </p:sp>
          <p:cxnSp>
            <p:nvCxnSpPr>
              <p:cNvPr id="84" name="꺾인 연결선 119"/>
              <p:cNvCxnSpPr>
                <a:stCxn id="86" idx="7"/>
                <a:endCxn id="83" idx="3"/>
              </p:cNvCxnSpPr>
              <p:nvPr/>
            </p:nvCxnSpPr>
            <p:spPr>
              <a:xfrm flipV="1">
                <a:off x="4864547" y="4065596"/>
                <a:ext cx="255703" cy="198005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꺾인 연결선 119"/>
              <p:cNvCxnSpPr>
                <a:stCxn id="88" idx="0"/>
                <a:endCxn id="83" idx="4"/>
              </p:cNvCxnSpPr>
              <p:nvPr/>
            </p:nvCxnSpPr>
            <p:spPr>
              <a:xfrm flipH="1" flipV="1">
                <a:off x="5290563" y="4110829"/>
                <a:ext cx="33411" cy="14579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54"/>
              <p:cNvSpPr>
                <a:spLocks noChangeArrowheads="1"/>
              </p:cNvSpPr>
              <p:nvPr/>
            </p:nvSpPr>
            <p:spPr bwMode="auto">
              <a:xfrm>
                <a:off x="4652360" y="4242389"/>
                <a:ext cx="248593" cy="1448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B</a:t>
                </a:r>
                <a:endParaRPr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7" name="Oval 58"/>
              <p:cNvSpPr>
                <a:spLocks noChangeArrowheads="1"/>
              </p:cNvSpPr>
              <p:nvPr/>
            </p:nvSpPr>
            <p:spPr bwMode="auto">
              <a:xfrm>
                <a:off x="4724608" y="3860700"/>
                <a:ext cx="248593" cy="1448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A</a:t>
                </a:r>
                <a:endParaRPr kumimoji="0"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8" name="Oval 54"/>
              <p:cNvSpPr>
                <a:spLocks noChangeArrowheads="1"/>
              </p:cNvSpPr>
              <p:nvPr/>
            </p:nvSpPr>
            <p:spPr bwMode="auto">
              <a:xfrm>
                <a:off x="5199677" y="4256619"/>
                <a:ext cx="248593" cy="1448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C</a:t>
                </a:r>
                <a:endParaRPr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93" name="그룹 119"/>
            <p:cNvGrpSpPr/>
            <p:nvPr/>
          </p:nvGrpSpPr>
          <p:grpSpPr>
            <a:xfrm>
              <a:off x="6827758" y="5364480"/>
              <a:ext cx="1022176" cy="769472"/>
              <a:chOff x="7863528" y="723900"/>
              <a:chExt cx="1357773" cy="1076987"/>
            </a:xfrm>
          </p:grpSpPr>
          <p:grpSp>
            <p:nvGrpSpPr>
              <p:cNvPr id="95" name="그룹 118"/>
              <p:cNvGrpSpPr/>
              <p:nvPr/>
            </p:nvGrpSpPr>
            <p:grpSpPr>
              <a:xfrm>
                <a:off x="7899272" y="942089"/>
                <a:ext cx="941823" cy="803327"/>
                <a:chOff x="7426108" y="942089"/>
                <a:chExt cx="1414989" cy="1312156"/>
              </a:xfrm>
            </p:grpSpPr>
            <p:sp>
              <p:nvSpPr>
                <p:cNvPr id="104" name="Oval 51" descr="넓은 상향 대각선"/>
                <p:cNvSpPr>
                  <a:spLocks noChangeArrowheads="1"/>
                </p:cNvSpPr>
                <p:nvPr/>
              </p:nvSpPr>
              <p:spPr bwMode="auto">
                <a:xfrm rot="21038969">
                  <a:off x="7426108" y="942089"/>
                  <a:ext cx="1414989" cy="1312156"/>
                </a:xfrm>
                <a:prstGeom prst="ellipse">
                  <a:avLst/>
                </a:prstGeom>
                <a:noFill/>
                <a:ln w="28575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050" b="0" kern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cxnSp>
              <p:nvCxnSpPr>
                <p:cNvPr id="105" name="꺾인 연결선 119"/>
                <p:cNvCxnSpPr>
                  <a:stCxn id="97" idx="6"/>
                  <a:endCxn id="102" idx="1"/>
                </p:cNvCxnSpPr>
                <p:nvPr/>
              </p:nvCxnSpPr>
              <p:spPr>
                <a:xfrm flipH="1">
                  <a:off x="7882442" y="1072564"/>
                  <a:ext cx="13662" cy="322365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꺾인 연결선 119"/>
                <p:cNvCxnSpPr>
                  <a:stCxn id="96" idx="7"/>
                  <a:endCxn id="102" idx="3"/>
                </p:cNvCxnSpPr>
                <p:nvPr/>
              </p:nvCxnSpPr>
              <p:spPr>
                <a:xfrm flipV="1">
                  <a:off x="7809525" y="1795628"/>
                  <a:ext cx="72917" cy="41268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꺾인 연결선 119"/>
                <p:cNvCxnSpPr>
                  <a:stCxn id="102" idx="6"/>
                  <a:endCxn id="98" idx="1"/>
                </p:cNvCxnSpPr>
                <p:nvPr/>
              </p:nvCxnSpPr>
              <p:spPr>
                <a:xfrm>
                  <a:off x="8428028" y="1595278"/>
                  <a:ext cx="121462" cy="3532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꺾인 연결선 119"/>
                <p:cNvCxnSpPr>
                  <a:stCxn id="102" idx="5"/>
                  <a:endCxn id="103" idx="1"/>
                </p:cNvCxnSpPr>
                <p:nvPr/>
              </p:nvCxnSpPr>
              <p:spPr>
                <a:xfrm>
                  <a:off x="8334420" y="1795628"/>
                  <a:ext cx="70045" cy="119567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Oval 54"/>
              <p:cNvSpPr>
                <a:spLocks noChangeArrowheads="1"/>
              </p:cNvSpPr>
              <p:nvPr/>
            </p:nvSpPr>
            <p:spPr bwMode="auto">
              <a:xfrm>
                <a:off x="7863528" y="1444776"/>
                <a:ext cx="340866" cy="30817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B</a:t>
                </a:r>
                <a:endParaRPr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7" name="Oval 58"/>
              <p:cNvSpPr>
                <a:spLocks noChangeArrowheads="1"/>
              </p:cNvSpPr>
              <p:nvPr/>
            </p:nvSpPr>
            <p:spPr bwMode="auto">
              <a:xfrm>
                <a:off x="7871238" y="867880"/>
                <a:ext cx="340866" cy="30817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kumimoji="0"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A</a:t>
                </a:r>
                <a:endParaRPr kumimoji="0"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8" name="Oval 41"/>
              <p:cNvSpPr>
                <a:spLocks noChangeArrowheads="1"/>
              </p:cNvSpPr>
              <p:nvPr/>
            </p:nvSpPr>
            <p:spPr bwMode="auto">
              <a:xfrm flipV="1">
                <a:off x="8548465" y="723900"/>
                <a:ext cx="672836" cy="726664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050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8703735" y="1114208"/>
                <a:ext cx="309628" cy="24882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F</a:t>
                </a:r>
                <a:endParaRPr kumimoji="0" lang="en-US" altLang="ko-KR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0" name="Oval 56"/>
              <p:cNvSpPr>
                <a:spLocks noChangeArrowheads="1"/>
              </p:cNvSpPr>
              <p:nvPr/>
            </p:nvSpPr>
            <p:spPr bwMode="auto">
              <a:xfrm>
                <a:off x="8884883" y="905566"/>
                <a:ext cx="309628" cy="24882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kumimoji="0"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E</a:t>
                </a:r>
                <a:endParaRPr kumimoji="0"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1" name="Oval 58"/>
              <p:cNvSpPr>
                <a:spLocks noChangeArrowheads="1"/>
              </p:cNvSpPr>
              <p:nvPr/>
            </p:nvSpPr>
            <p:spPr bwMode="auto">
              <a:xfrm>
                <a:off x="8574343" y="875288"/>
                <a:ext cx="309628" cy="24882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kumimoji="0"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관</a:t>
                </a:r>
              </a:p>
            </p:txBody>
          </p:sp>
          <p:sp>
            <p:nvSpPr>
              <p:cNvPr id="102" name="Oval 57"/>
              <p:cNvSpPr>
                <a:spLocks noChangeArrowheads="1"/>
              </p:cNvSpPr>
              <p:nvPr/>
            </p:nvSpPr>
            <p:spPr bwMode="auto">
              <a:xfrm>
                <a:off x="8140704" y="1168519"/>
                <a:ext cx="425450" cy="346930"/>
              </a:xfrm>
              <a:prstGeom prst="ellipse">
                <a:avLst/>
              </a:prstGeom>
              <a:solidFill>
                <a:srgbClr val="FFC0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클럽</a:t>
                </a:r>
                <a:endParaRPr lang="en-US" altLang="ko-KR" sz="800" kern="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800" kern="0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하우스</a:t>
                </a:r>
              </a:p>
            </p:txBody>
          </p:sp>
          <p:sp>
            <p:nvSpPr>
              <p:cNvPr id="103" name="Oval 54"/>
              <p:cNvSpPr>
                <a:spLocks noChangeArrowheads="1"/>
              </p:cNvSpPr>
              <p:nvPr/>
            </p:nvSpPr>
            <p:spPr bwMode="auto">
              <a:xfrm>
                <a:off x="8500552" y="1492712"/>
                <a:ext cx="340866" cy="30817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algn="ctr">
                <a:solidFill>
                  <a:srgbClr val="C0C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시설</a:t>
                </a:r>
                <a:r>
                  <a:rPr lang="en-US" altLang="ko-KR" sz="700" kern="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C</a:t>
                </a:r>
                <a:endParaRPr lang="ko-KR" altLang="en-US" sz="70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94" name="Oval 51" descr="넓은 상향 대각선"/>
            <p:cNvSpPr>
              <a:spLocks noChangeArrowheads="1"/>
            </p:cNvSpPr>
            <p:nvPr/>
          </p:nvSpPr>
          <p:spPr bwMode="auto">
            <a:xfrm>
              <a:off x="6756144" y="4859797"/>
              <a:ext cx="2660309" cy="1377515"/>
            </a:xfrm>
            <a:prstGeom prst="rect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7881230" y="5033412"/>
              <a:ext cx="1511990" cy="1101011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Pct val="100000"/>
                <a:buFont typeface="Wingdings" pitchFamily="2" charset="2"/>
                <a:buChar char="§"/>
              </a:pP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확보 가능한 시설은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lang="ko-KR" altLang="en-US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근린공원내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관리사무소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지역 내 학교의 여유공간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지역 내 빈 점포 저가 임대 및 </a:t>
              </a:r>
              <a:r>
                <a:rPr lang="ko-KR" altLang="en-US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지자체</a:t>
              </a:r>
              <a:r>
                <a:rPr lang="ko-KR" altLang="en-US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건물의 유휴공간 활용 가능</a:t>
              </a:r>
              <a:r>
                <a:rPr lang="en-US" altLang="ko-KR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</a:t>
              </a: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144688" y="4725144"/>
              <a:ext cx="1295780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50" kern="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복합시설형</a:t>
              </a:r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4637809" y="4725144"/>
              <a:ext cx="131967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50" kern="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분산시설형</a:t>
              </a:r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7185248" y="4725144"/>
              <a:ext cx="141885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50" kern="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혼합시설형</a:t>
              </a:r>
              <a:r>
                <a:rPr lang="ko-KR" altLang="en-US" sz="1150" kern="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466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시설확보 및 운영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시설 확보 기준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시설확보 수준과 그 형태에 따라 사전 점검해야 할 사항을 검토하여 안정적인 시설 운영을 대비함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6556259"/>
              </p:ext>
            </p:extLst>
          </p:nvPr>
        </p:nvGraphicFramePr>
        <p:xfrm>
          <a:off x="1712913" y="2708920"/>
          <a:ext cx="7704136" cy="266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37"/>
                <a:gridCol w="1772730"/>
                <a:gridCol w="545456"/>
                <a:gridCol w="2048939"/>
                <a:gridCol w="2723374"/>
              </a:tblGrid>
              <a:tr h="27718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확보 수준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점검 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12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지역사회 체육시설을 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정부 및 기타 기관으로부터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 및 관리권을 위탁 받아</a:t>
                      </a:r>
                      <a: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운영하는 경우</a:t>
                      </a:r>
                      <a:endParaRPr lang="en-US" altLang="ko-KR" sz="1100" b="1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  <a:r>
                        <a:rPr lang="en-US" altLang="ko-KR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시설에 대한 공간 사용수익 및 운영권 만을 위탁 받은 경우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기존 동호회와 공간활용 민원 사전 차단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위탁에 따른 지자체 지원 사항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점검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관리비 지원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관리인원 파견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/>
                      </a:r>
                      <a:b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</a:b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적자 보전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수익 배분 여부</a:t>
                      </a:r>
                      <a:endParaRPr lang="en-US" altLang="ko-KR" sz="1050" b="1" u="sng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재임대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동호회 등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에 따른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코트 사용료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또는 일일 사용권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 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징수 방안 점검</a:t>
                      </a:r>
                      <a:endParaRPr lang="en-US" altLang="ko-KR" sz="1050" b="1" u="sng" kern="1200" spc="-100" baseline="0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spcAft>
                          <a:spcPts val="300"/>
                        </a:spcAft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활용도 제고 필수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인원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수익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시간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2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lang="en-US" altLang="ko-KR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시설의 공간운영 뿐만 아니라 시설 관리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인력 운영 전반의 관리 권한까지 위탁 받은 경우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endParaRPr lang="ko-KR" altLang="en-US" sz="10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무료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체육시설을 아무런 대가 없이 사용하는 경우</a:t>
                      </a:r>
                      <a:endParaRPr lang="ko-KR" altLang="en-US" sz="11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무료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사용</a:t>
                      </a:r>
                      <a:endParaRPr lang="ko-KR" altLang="en-US" sz="1100" b="1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시설의 일부 공간 및 사용시간 대 만을 무료로 사용 수익하는 경우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관리비 지원 여부 검토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지원 요구 필수</a:t>
                      </a:r>
                      <a:r>
                        <a:rPr lang="en-US" altLang="ko-KR" sz="1050" b="1" u="sng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 사용 활용도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인원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수익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시간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향후 위탁 전환 주력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(ex,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확약서 확보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임대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체육시설을 일정한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비용을 지불하여 사용하는 경우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lang="ko-KR" altLang="en-US" sz="11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유료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임대</a:t>
                      </a:r>
                      <a:endParaRPr lang="ko-KR" altLang="en-US" sz="1100" b="1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위탁 및 무료 사용이 불가능하여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b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시설사용료를 지불하여 사용수익권을 확보하는 경우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수익 대비 임대 비용 비교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효율성 제고 필수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향후 무료 전환 주력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직사각형 33"/>
          <p:cNvSpPr/>
          <p:nvPr/>
        </p:nvSpPr>
        <p:spPr bwMode="auto">
          <a:xfrm>
            <a:off x="488503" y="2043067"/>
            <a:ext cx="1079947" cy="58575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68624" y="2060289"/>
            <a:ext cx="774870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 확보 수준에 따라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], 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], 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구분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시설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공간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사용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구분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클럽의 안정적 운영을 위해 거점 시설의 경우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위탁운영 및 전체 사용 필수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위탁 전 시설 점검 사항 검토 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488503" y="2708920"/>
            <a:ext cx="1079947" cy="338837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7779663"/>
              </p:ext>
            </p:extLst>
          </p:nvPr>
        </p:nvGraphicFramePr>
        <p:xfrm>
          <a:off x="1712912" y="5445224"/>
          <a:ext cx="7704134" cy="63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37"/>
                <a:gridCol w="4363644"/>
                <a:gridCol w="2726853"/>
              </a:tblGrid>
              <a:tr h="316996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전체 사용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 내 공간을 일주일 내내 사용 수익할 수 있는 경우</a:t>
                      </a:r>
                      <a:endParaRPr lang="ko-KR" altLang="en-US" sz="105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 이상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오전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오후 풀 타임 사용 방식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996"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일부 사용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시설 내 공간의 일부 혹은</a:t>
                      </a:r>
                      <a:r>
                        <a:rPr lang="en-US" altLang="ko-KR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 </a:t>
                      </a:r>
                      <a:r>
                        <a:rPr lang="ko-KR" altLang="en-US" sz="105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시간대 일부만을 활용하여 사용하는 경우</a:t>
                      </a:r>
                      <a:endParaRPr lang="ko-KR" altLang="en-US" sz="105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 미만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오전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오후 일부 타임 사용 방식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08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30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운영진 구성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사무국 및 지도자 자격 요건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성공을 위해서는 스포츠클럽과 생활체육에 대한 이해도가 높은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사무국장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행정직원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지도자 확보가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중요함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특히 사무국장을 본 스포츠클럽에 적합한 자로 확보하는 것이 가장 중요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!)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88503" y="2038352"/>
            <a:ext cx="1079947" cy="8037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성공용인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4025" y="2134307"/>
            <a:ext cx="81835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성공하기 위해서는 무엇보다 스포츠클럽에 적합한 사무국장과 지도자를 확보하는 것이 중요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사무국장은 스포츠행정에 대한 경험이 있고 스포츠클럽에 대한 이해가 높은 자로 채용 필수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sp>
        <p:nvSpPr>
          <p:cNvPr id="24" name="직사각형 23"/>
          <p:cNvSpPr/>
          <p:nvPr/>
        </p:nvSpPr>
        <p:spPr bwMode="auto">
          <a:xfrm>
            <a:off x="488503" y="2921000"/>
            <a:ext cx="1079947" cy="317551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사무국 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분류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1712979" y="5489906"/>
            <a:ext cx="1014054" cy="59752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 봉사자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1712980" y="4507754"/>
            <a:ext cx="1014054" cy="91153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1712980" y="2923631"/>
            <a:ext cx="1014054" cy="92906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사무국장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gray">
          <a:xfrm>
            <a:off x="1717795" y="2929931"/>
            <a:ext cx="144000" cy="19353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gray">
          <a:xfrm>
            <a:off x="1712640" y="4512857"/>
            <a:ext cx="144000" cy="2061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3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gray">
          <a:xfrm>
            <a:off x="1721107" y="5481228"/>
            <a:ext cx="144000" cy="2061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4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20752" y="2897407"/>
            <a:ext cx="6696298" cy="9464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주체자로서 스포츠클럽 전체의 경영관리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매니지먼트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총괄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클럽활동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기획 및 운영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회칙 제정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회원관리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생활체육관련 경력이 있고 클럽을 둘러싼 다양한 이해관계자와의 원활한 소통이 가능한 자로 채용 권고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외부연계 확보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마케팅능력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및 커뮤니티 프로그램 기획 능력 등 중요  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738858" y="4503416"/>
            <a:ext cx="6678192" cy="9079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사무국장의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지휘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감독을 받아 클럽회원 지도 및 행정업무 보조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클럽회원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종목 지도 및 행정업무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보조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엘리트 은퇴 선수 출신을 우대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지도자 중 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30%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은퇴선수로 구성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 강습 대상이 일반인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초보자인 만큼 생활체육 지도에 대한 이해가 높은 자로 채용 권고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738858" y="5444497"/>
            <a:ext cx="6678192" cy="684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해당분야 자격증 또는 지도능력을 갖춘 지도인력으로 종목 지도 및 행정업무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보조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자원봉사자에 대한 다양한 인센티브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공로상 수여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회비 면제</a:t>
            </a:r>
            <a:r>
              <a:rPr lang="en-US" altLang="ko-KR" sz="1200" u="sng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자원봉사 활동에 대한 자부심을 부여하고 자원봉사 활동에 대한 긍정적 분위기 형성 중요</a:t>
            </a:r>
            <a:endParaRPr lang="ko-KR" altLang="en-US" sz="1200" u="sng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706698" y="3958285"/>
            <a:ext cx="1014054" cy="46453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행정직원</a:t>
            </a:r>
            <a:endParaRPr lang="ko-KR" altLang="en-US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1711513" y="3964585"/>
            <a:ext cx="144000" cy="19353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707019" y="3952126"/>
            <a:ext cx="6678192" cy="5001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각종 행정서류</a:t>
            </a:r>
            <a:r>
              <a:rPr lang="en-US" altLang="ko-KR" sz="1200" u="sng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진행</a:t>
            </a:r>
            <a:endParaRPr lang="en-US" altLang="ko-KR" sz="1200" u="sng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국고보조사업 경험자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회계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세무 직무 경험자로 채용하는 것을 권고</a:t>
            </a:r>
            <a:endParaRPr lang="ko-KR" altLang="en-US" sz="1200" u="sng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0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928071" cy="597572"/>
            <a:chOff x="649871" y="554084"/>
            <a:chExt cx="4928071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운영진 구성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3" y="930057"/>
              <a:ext cx="4867129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지도자 기본 업무 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지도안 및 지도일지 작성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지도자는 사전에 준비된 종목 지도안을 바탕으로 강습을 진행해야 하며 지도일지 작성을 통해 본인 수업에 대한 자체 점검을 실시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이를 바탕으로 지도안을 개선해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9135" y="2066937"/>
            <a:ext cx="781791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표준 교안은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종목지도안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구성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종목지도안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강습지도와 회원 확보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관리방안으로 구성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강습일지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분기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주차별 지도일지 세분화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7767403"/>
              </p:ext>
            </p:extLst>
          </p:nvPr>
        </p:nvGraphicFramePr>
        <p:xfrm>
          <a:off x="1712913" y="2708920"/>
          <a:ext cx="7704583" cy="23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335"/>
                <a:gridCol w="808646"/>
                <a:gridCol w="2863161"/>
                <a:gridCol w="3190441"/>
              </a:tblGrid>
              <a:tr h="25607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</a:t>
                      </a:r>
                      <a:endParaRPr lang="en-US" altLang="ko-KR" sz="11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세부 기준</a:t>
                      </a:r>
                      <a:endParaRPr lang="ko-KR" altLang="en-US" sz="11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작성 방안</a:t>
                      </a:r>
                      <a:endParaRPr lang="ko-KR" altLang="en-US" sz="11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141">
                <a:tc rowSpan="3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1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종목</a:t>
                      </a:r>
                      <a:r>
                        <a:rPr lang="en-US" altLang="ko-KR" sz="11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지도안</a:t>
                      </a:r>
                      <a:endParaRPr lang="en-US" altLang="ko-KR" sz="11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 목표</a:t>
                      </a:r>
                      <a:endParaRPr lang="ko-KR" altLang="en-US" sz="11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전체 수업 및 회원 수준별 목표 설정</a:t>
                      </a:r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u="none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경기력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주된 타겟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수준별 관리 방안 제시</a:t>
                      </a:r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연간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분기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월 순으로 종목지도안 작성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월간 지도안의 경우</a:t>
                      </a:r>
                      <a:r>
                        <a:rPr lang="en-US" altLang="ko-KR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일종의 강습 스케줄 표로 관리</a:t>
                      </a:r>
                      <a:endParaRPr lang="en-US" altLang="ko-KR" sz="1100" b="1" u="sng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 일지 작성 시 가이드라인으로 참조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반드시 회원 수준별 관리 방안 작성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지도일지 피드백에 따른 지도안 개선 및 보완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0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 계획</a:t>
                      </a:r>
                      <a:endParaRPr lang="ko-KR" altLang="en-US" sz="11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연간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분기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월간 강습안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 스케줄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070">
                <a:tc vMerge="1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1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대회 운영</a:t>
                      </a:r>
                      <a:endParaRPr lang="ko-KR" altLang="en-US" sz="11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대회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리그 참여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 결과 피드백</a:t>
                      </a:r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141">
                <a:tc rowSpan="3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</a:t>
                      </a:r>
                      <a:r>
                        <a:rPr lang="en-US" altLang="ko-KR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일지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 개요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종목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지도자명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지도일자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장소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교실</a:t>
                      </a:r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indent="-1714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 수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실제 참여 인원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 수준</a:t>
                      </a:r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실제 지도 일 별로 작성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지도 일지와 더불어 지도 점검 사항 반드시 작성</a:t>
                      </a:r>
                      <a:endParaRPr lang="en-US" altLang="ko-KR" sz="1100" b="1" u="sng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주 단위 지도 내용 중복 여부 자체 검토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검토 및 건의사항에 대한 클럽 차원의 피드백 제시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itchFamily="2" charset="2"/>
                        </a:rPr>
                        <a:t>수준별 지도일지 작성 필요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  <a:sym typeface="Wingdings" pitchFamily="2" charset="2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0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 일지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실시사항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예정사항 작성</a:t>
                      </a:r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070">
                <a:tc vMerge="1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 점검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검토의견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건의사항 작성</a:t>
                      </a:r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92965" y="5144828"/>
            <a:ext cx="768597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수기 작성 원칙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컴퓨터 작성 시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 내용 중복 여부 검토 필수</a:t>
            </a:r>
            <a:r>
              <a: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매니저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운영위원장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</a:t>
            </a:r>
            <a:r>
              <a:rPr lang="ko-KR" altLang="en-US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순으로 반드시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결제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일지와 </a:t>
            </a:r>
            <a:r>
              <a:rPr lang="ko-KR" altLang="en-US" sz="120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강습안은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지도자 근무평정 실시에 기초 평가 자료로 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 권고</a:t>
            </a:r>
            <a:endParaRPr lang="en-US" altLang="ko-KR" sz="120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지도안 작성 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상반기 수행평가지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종목 계획안의 형식을 참고</a:t>
            </a:r>
            <a:r>
              <a:rPr lang="ko-KR" altLang="en-US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하여 작성 </a:t>
            </a:r>
            <a:endParaRPr lang="en-US" altLang="ko-KR" sz="120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88504" y="2708920"/>
            <a:ext cx="1079946" cy="230463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사항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88504" y="5110960"/>
            <a:ext cx="1079946" cy="97948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88504" y="2036572"/>
            <a:ext cx="1079946" cy="58011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13946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기준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0" name="AutoShape 55"/>
          <p:cNvSpPr>
            <a:spLocks noChangeArrowheads="1"/>
          </p:cNvSpPr>
          <p:nvPr/>
        </p:nvSpPr>
        <p:spPr bwMode="auto">
          <a:xfrm>
            <a:off x="507882" y="1278042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개별 클럽 간에 회원에 대한 기준과 회원 수 통계가 상이하여 명확한 기준이 요구되어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정회원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준회원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으로 회원 기준을 이원화하고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정회원 기준으로 회원 수 및 평균 회비를 집계함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88503" y="2029905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488503" y="2597542"/>
            <a:ext cx="1079947" cy="289694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9154" y="1996932"/>
            <a:ext cx="78178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회원과 수익사업 참가자로 구분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클럽회원은 정기적인 클럽 활동과 회비 납부를 기준으로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정회원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준회원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구분하여 관리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135626"/>
              </p:ext>
            </p:extLst>
          </p:nvPr>
        </p:nvGraphicFramePr>
        <p:xfrm>
          <a:off x="1712912" y="2612637"/>
          <a:ext cx="7704136" cy="275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60"/>
                <a:gridCol w="954494"/>
                <a:gridCol w="4271938"/>
                <a:gridCol w="1727744"/>
              </a:tblGrid>
              <a:tr h="24825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세부 기준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690">
                <a:tc rowSpan="2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정회원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회비납부 회원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클럽명의 회원가입신청서를 제출하고 클럽에 회비를 납부하는 회원</a:t>
                      </a:r>
                      <a:endParaRPr lang="ko-KR" altLang="en-US" sz="1100" b="0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단위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혹은 분기</a:t>
                      </a:r>
                      <a:r>
                        <a:rPr lang="en-US" altLang="ko-KR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반기 단위 등록 회원 모두 인정</a:t>
                      </a:r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97">
                <a:tc vMerge="1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1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자원봉사 회원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초보자 강습을 도와주는 자원봉사 회원</a:t>
                      </a:r>
                      <a:endParaRPr lang="ko-KR" altLang="en-US" sz="1100" b="0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 및 행정 자원봉사 인정</a:t>
                      </a:r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07">
                <a:tc rowSpan="2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준회원</a:t>
                      </a:r>
                      <a:r>
                        <a:rPr lang="en-US" altLang="ko-KR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무료회원</a:t>
                      </a:r>
                      <a:r>
                        <a:rPr lang="en-US" altLang="ko-KR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소외계층 회원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무료 수업 및 방문 수업에 주 </a:t>
                      </a:r>
                      <a:r>
                        <a:rPr lang="en-US" altLang="ko-KR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 이상</a:t>
                      </a:r>
                      <a:r>
                        <a:rPr lang="en-US" altLang="ko-KR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정기적으로 참여하는 소외계층회원 </a:t>
                      </a:r>
                      <a:r>
                        <a:rPr lang="en-US" altLang="ko-KR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 </a:t>
                      </a:r>
                      <a:r>
                        <a:rPr lang="ko-KR" altLang="en-US" sz="1100" b="1" u="sng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장애인</a:t>
                      </a:r>
                      <a:r>
                        <a:rPr lang="en-US" altLang="ko-KR" sz="1100" b="1" u="sng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100" b="1" u="sng" spc="-100" baseline="0" dirty="0" err="1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기초생활수급권자</a:t>
                      </a:r>
                      <a:r>
                        <a:rPr lang="en-US" altLang="ko-KR" sz="1100" b="1" u="sng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100" b="1" u="sng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사회복지관 등록 이용자</a:t>
                      </a:r>
                      <a:endParaRPr lang="ko-KR" altLang="en-US" sz="1100" b="1" u="sng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무료회원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마케팅</a:t>
                      </a:r>
                      <a:r>
                        <a:rPr lang="en-US" altLang="ko-KR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 클럽의 영역 확대를 위해 회비를 받지 않고 무료로 클럽 활동에 참여하고 있는 회원</a:t>
                      </a:r>
                      <a:endParaRPr lang="ko-KR" altLang="en-US" sz="1100" b="0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b="0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690">
                <a:tc rowSpan="2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수익사업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참가자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외부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프로그램</a:t>
                      </a:r>
                      <a:endParaRPr lang="en-US" altLang="ko-KR" sz="1200" b="1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학교방과후수업</a:t>
                      </a:r>
                      <a:r>
                        <a:rPr lang="en-US" altLang="ko-KR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생존수영수업</a:t>
                      </a:r>
                      <a:r>
                        <a:rPr lang="en-US" altLang="ko-KR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기업파견수업 등 클럽 지도자가 지도하는 프로그램에 참여하고 있으나 클럽회원으로 분류하기 어려운 참가자</a:t>
                      </a:r>
                      <a:endParaRPr lang="en-US" altLang="ko-KR" sz="1100" b="0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 개별적으로 클럽회원가입문서를 받은 경우 정회원으로 분류 가능</a:t>
                      </a:r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22">
                <a:tc vMerge="1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리그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참가자</a:t>
                      </a:r>
                      <a:endParaRPr lang="en-US" altLang="ko-KR" sz="1200" b="1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클럽이 진행하는 종목 리그에 참가비를 지불하고 참여하는 팀 또는 개인 참가자 </a:t>
                      </a:r>
                      <a:endParaRPr lang="en-US" altLang="ko-KR" sz="1100" b="0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1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 bwMode="auto">
          <a:xfrm>
            <a:off x="488503" y="5593158"/>
            <a:ext cx="1079947" cy="50011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  <a:endParaRPr lang="en-US" altLang="ko-KR" sz="14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5609" y="5593159"/>
            <a:ext cx="795590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월별 실적 집계 시 정회원과 준회원으로 구분 집계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연말 평가 시 회원 수는 정회원 수만 인정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정회원 기준으로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[***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회원증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교부 및 회원관리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2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7116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유형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0" name="AutoShape 55"/>
          <p:cNvSpPr>
            <a:spLocks noChangeArrowheads="1"/>
          </p:cNvSpPr>
          <p:nvPr/>
        </p:nvSpPr>
        <p:spPr bwMode="auto">
          <a:xfrm>
            <a:off x="507882" y="1254586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Ins="0" anchor="t"/>
          <a:lstStyle/>
          <a:p>
            <a:pPr>
              <a:defRPr/>
            </a:pP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정회원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 스포츠클럽에 대한 명확한 멤버십을 바탕으로 정기적인 생활체육활동을 전개하는 회원 기준</a:t>
            </a:r>
          </a:p>
          <a:p>
            <a:pPr>
              <a:defRPr/>
            </a:pP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준회원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 수익창출을 목적으로 한 클럽 프로그램에 참여하는 인원 기준이며 향후 정회원으로 등록 유도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0794932"/>
              </p:ext>
            </p:extLst>
          </p:nvPr>
        </p:nvGraphicFramePr>
        <p:xfrm>
          <a:off x="488950" y="2038348"/>
          <a:ext cx="8909166" cy="405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05"/>
                <a:gridCol w="860266"/>
                <a:gridCol w="1433777"/>
                <a:gridCol w="2795865"/>
                <a:gridCol w="430133"/>
                <a:gridCol w="2795420"/>
              </a:tblGrid>
              <a:tr h="32524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회비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 방안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62085">
                <a:tc rowSpan="4"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</a:t>
                      </a:r>
                      <a:r>
                        <a:rPr kumimoji="1" lang="en-US" altLang="ko-KR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br>
                        <a:rPr kumimoji="1" lang="en-US" altLang="ko-KR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ko-KR" altLang="en-US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</a:t>
                      </a:r>
                      <a:endParaRPr kumimoji="1" lang="ko-KR" altLang="en-US" sz="1300" b="1" kern="0" spc="-50" dirty="0">
                        <a:solidFill>
                          <a:prstClr val="white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정기 회비</a:t>
                      </a:r>
                      <a: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납부 회원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150" b="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일반등록회원</a:t>
                      </a:r>
                      <a:endParaRPr lang="en-US" altLang="ko-KR" sz="1150" b="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개인이 직접 클럽에 방문하여 회원으로 등록하고 일정 회비 납부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할인 혜택 받는 회원 포함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+mj-ea"/>
                        <a:buNone/>
                      </a:pPr>
                      <a:r>
                        <a:rPr lang="ko-KR" altLang="en-US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유료</a:t>
                      </a:r>
                      <a:endParaRPr lang="ko-KR" altLang="en-US" sz="1100" b="1" u="sng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장기등록에 따른 혜택제공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가족 단위 회원모집을 위한 할인 혜택 제공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추가 종목가입에 대한 할인 혜택 제공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150" b="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학교스포츠클럽회원</a:t>
                      </a:r>
                      <a:endParaRPr lang="en-US" altLang="ko-KR" sz="1150" b="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indent="-88900" algn="l" latinLnBrk="1">
                        <a:buFont typeface="Wingdings" pitchFamily="2" charset="2"/>
                        <a:buChar char="§"/>
                      </a:pP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또는 기업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스포츠클럽을 스포츠클럽이 운영하고 회원 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인당 회비를 납부하거나 학교 또는 기업이 회원 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인당 비용을 클럽에 지불</a:t>
                      </a:r>
                      <a:endParaRPr lang="en-US" altLang="ko-KR" sz="105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85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150" b="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기업스포츠클럽회원</a:t>
                      </a:r>
                      <a:endParaRPr lang="en-US" altLang="ko-KR" sz="1150" b="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6279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자원봉사 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1" hangingPunct="1">
                        <a:buFont typeface="Arial" pitchFamily="34" charset="0"/>
                        <a:buChar char="•"/>
                      </a:pPr>
                      <a:r>
                        <a:rPr lang="ko-KR" altLang="en-US" sz="1150" b="0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지도자원봉사 회원</a:t>
                      </a:r>
                      <a:endParaRPr lang="ko-KR" altLang="en-US" sz="1150" b="0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회원으로 강습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또는 강습 보조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자원봉사 활동을 진행하는 회원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+mj-ea"/>
                        <a:buNone/>
                      </a:pP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무료</a:t>
                      </a: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00" b="0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lang="ko-KR" altLang="en-US" sz="1050" b="0" u="none" kern="1200" spc="-100" baseline="0" noProof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연말 공로시상 등을 통해 자원봉사자의 위상과 노력을 클럽차원에서 인정할 수 있는 방안 마련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197">
                <a:tc rowSpan="4">
                  <a:txBody>
                    <a:bodyPr/>
                    <a:lstStyle/>
                    <a:p>
                      <a:pPr algn="ctr" rtl="0"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준</a:t>
                      </a:r>
                      <a:r>
                        <a:rPr kumimoji="1" lang="en-US" altLang="ko-KR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br>
                        <a:rPr kumimoji="1" lang="en-US" altLang="ko-KR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ko-KR" altLang="en-US" sz="1300" b="1" kern="0" spc="-50" dirty="0" smtClean="0">
                          <a:solidFill>
                            <a:prstClr val="white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</a:t>
                      </a:r>
                      <a:endParaRPr kumimoji="1" lang="ko-KR" altLang="en-US" sz="1300" b="1" kern="0" spc="-50" dirty="0">
                        <a:solidFill>
                          <a:prstClr val="white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소외계층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1" hangingPunct="1">
                        <a:buFont typeface="Arial" pitchFamily="34" charset="0"/>
                        <a:buChar char="•"/>
                      </a:pPr>
                      <a:r>
                        <a:rPr lang="ko-KR" altLang="en-US" sz="1150" b="0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무료 수강</a:t>
                      </a:r>
                      <a:endParaRPr lang="ko-KR" altLang="en-US" sz="1150" b="0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체육소외계층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유아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노인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장애인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새터민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차상위계층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조손가족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대상 클럽 회비 면제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+mj-ea"/>
                        <a:buNone/>
                      </a:pP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무료</a:t>
                      </a: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00" b="0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지속적인 체육활동 참여를 위한 인센티브 및 가족 대상 할인 혜택 제공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1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1" hangingPunct="1">
                        <a:buFont typeface="Arial" pitchFamily="34" charset="0"/>
                        <a:buChar char="•"/>
                      </a:pPr>
                      <a:r>
                        <a:rPr lang="ko-KR" altLang="en-US" sz="1150" b="0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방문수업</a:t>
                      </a:r>
                      <a:endParaRPr lang="ko-KR" altLang="en-US" sz="1150" b="0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강사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또는 자원봉사자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  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정기적으로 관련 기관에 방문하여 수업 진행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+mj-ea"/>
                        <a:buNone/>
                      </a:pP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무료</a:t>
                      </a: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00" b="0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비정기 방문의 경우 정기적으로 방문하여 일정한 인원 대상으로 수업 진행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9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무료 회원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1" hangingPunct="1">
                        <a:buFont typeface="Arial" pitchFamily="34" charset="0"/>
                        <a:buChar char="•"/>
                      </a:pPr>
                      <a:r>
                        <a:rPr lang="ko-KR" altLang="en-US" sz="1150" b="0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학교방과후수업</a:t>
                      </a:r>
                      <a:endParaRPr lang="en-US" altLang="ko-KR" sz="1150" b="0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indent="-88900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 및 기타 외부기관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기업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관공서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구성원을 대상으로 무료수업 진행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+mj-ea"/>
                        <a:buNone/>
                      </a:pP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무료</a:t>
                      </a:r>
                      <a:r>
                        <a:rPr lang="en-US" altLang="ko-KR" sz="1000" b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00" b="0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일반등록 회원 가입 유도 및 회원 가입 시 할인 혜택 제공</a:t>
                      </a:r>
                      <a:endParaRPr lang="ko-KR" altLang="en-US" sz="105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1" hangingPunct="1">
                        <a:buFont typeface="Arial" pitchFamily="34" charset="0"/>
                        <a:buChar char="•"/>
                      </a:pPr>
                      <a:r>
                        <a:rPr lang="ko-KR" altLang="en-US" sz="1150" b="0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기타외부기관 수업</a:t>
                      </a:r>
                      <a:endParaRPr lang="en-US" altLang="ko-KR" sz="1150" b="0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03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493249" y="5263511"/>
            <a:ext cx="1075200" cy="97377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주의 점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493248" y="2636913"/>
            <a:ext cx="1075201" cy="251384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참가자 구분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1719573" y="5311811"/>
            <a:ext cx="769126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자원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시설 및 지도자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 효율적인 활용과 수익창출을 위해 기존동호회 지원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리그운영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외부기관과의 연계는 필요하나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자체 활동에 따른 클럽회원을 확보하는 것이 무엇보다 중요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자체활동을 통해 클럽에 대한 멤버십을 가질 수 있는 회원을 늘려나가는 것을 중점으로 하며 그 기반아래 다양한 수익창출 방안 모색 필요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633783" y="2029981"/>
            <a:ext cx="8215761" cy="5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 indent="-180975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대한 애정을 가지고 있으며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해당 스포츠클럽의 일원이라고 생각하는 회원</a:t>
            </a:r>
            <a:endParaRPr lang="en-US" altLang="ko-KR" sz="1200" spc="-5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외부대회에 </a:t>
            </a:r>
            <a:r>
              <a:rPr lang="ko-KR" altLang="en-US" sz="1200" spc="-5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스포츠클럽명으로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출전하며</a:t>
            </a:r>
            <a:r>
              <a:rPr lang="en-US" altLang="ko-KR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형태로 클럽을 위해 자신의 시간과 노력을 투입할 수 있는 회원</a:t>
            </a:r>
            <a:endParaRPr lang="en-US" altLang="ko-KR" sz="1200" spc="-5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88503" y="2040324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멤버십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8992832"/>
              </p:ext>
            </p:extLst>
          </p:nvPr>
        </p:nvGraphicFramePr>
        <p:xfrm>
          <a:off x="1712913" y="2636913"/>
          <a:ext cx="7704586" cy="251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0"/>
                <a:gridCol w="1238237"/>
                <a:gridCol w="3444613"/>
                <a:gridCol w="2196246"/>
              </a:tblGrid>
              <a:tr h="391308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참고</a:t>
                      </a:r>
                      <a:endParaRPr lang="ko-KR" altLang="en-US" sz="1200" b="1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4507">
                <a:tc rowSpan="5"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참가자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확보</a:t>
                      </a:r>
                      <a: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i="0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기존 동호회 지원</a:t>
                      </a:r>
                      <a:endParaRPr lang="en-US" altLang="ko-KR" sz="1200" b="1" i="0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클럽지도자가 이미 활동하고 있는 지역 동호회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클럽에 방문하여 강습서비스를 제공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수익이 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인당 발생할 경우 클럽회원으로 인정 가능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단 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이와같은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경우 클럽멤버십을 가진 회원이라 보기 힘들고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클럽명으로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대회 출전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자원봉사 참여자 확보가 사실상 쉽지 않음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학교연계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학교스포츠클럽 지원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학교방과프로그램에 클럽 지도자 파견</a:t>
                      </a:r>
                      <a:endParaRPr lang="en-US" altLang="ko-KR" sz="11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57175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b="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기업연계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기업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임직원 및 가족을 대상으로 하는 체육활동에 스포츠클럽 지도자 파견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리그운영 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클럽이 보유한 시설을 활용</a:t>
                      </a:r>
                      <a:r>
                        <a:rPr lang="en-US" altLang="ko-KR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다수의 </a:t>
                      </a:r>
                      <a:r>
                        <a:rPr lang="ko-KR" altLang="en-US" sz="11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참가팀을</a:t>
                      </a:r>
                      <a:r>
                        <a:rPr lang="ko-KR" altLang="en-US" sz="11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확보하여 주기적 리그 운영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1" hangingPunct="1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ko-KR" altLang="en-US" sz="1200" b="1" u="none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 활동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클럽 자체 프로그램에 회원이 등록하여 클럽활동이라는 것이 명확하게 인지된 상태에서 진행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클럽멤버십 확보 가능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7175" indent="-171450" algn="l" defTabSz="914400" rtl="0" eaLnBrk="1" latinLnBrk="1" hangingPunct="1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진성회원 확보 가능 범주 </a:t>
                      </a:r>
                      <a:endParaRPr lang="en-US" altLang="ko-KR" sz="11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507882" y="407116"/>
            <a:ext cx="4445118" cy="597572"/>
            <a:chOff x="649871" y="554084"/>
            <a:chExt cx="4445118" cy="59757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확보 방식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" name="AutoShape 55"/>
          <p:cNvSpPr>
            <a:spLocks noChangeArrowheads="1"/>
          </p:cNvSpPr>
          <p:nvPr/>
        </p:nvSpPr>
        <p:spPr bwMode="auto">
          <a:xfrm>
            <a:off x="507882" y="1254586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Ins="0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본 스포츠클럽에 대한 멤버십을 보유하고 있는 진성 스포츠클럽 회원을 확보하는 것이 무엇보다 중요</a:t>
            </a:r>
            <a:endParaRPr lang="en-US" altLang="ko-KR" sz="1400" kern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스포츠클럽명으로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외부대회에 출전하고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클럽을 위해 자원봉사 활동을 진행할 수 있는 회원 확보 중요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540731" y="4761148"/>
            <a:ext cx="6912831" cy="389608"/>
          </a:xfrm>
          <a:prstGeom prst="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942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목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표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45629" y="1925770"/>
            <a:ext cx="8808754" cy="3985370"/>
            <a:chOff x="227626" y="2319251"/>
            <a:chExt cx="9667391" cy="3919621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227626" y="5076871"/>
              <a:ext cx="9358825" cy="1162001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algn="ctr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344488" y="2730964"/>
              <a:ext cx="602280" cy="93068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정의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1005095" y="2653761"/>
              <a:ext cx="4162333" cy="1013393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lnSpc>
                  <a:spcPct val="150000"/>
                </a:lnSpc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인구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이상의 시군구 지역에서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향후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700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 이상의 회원을 대상으로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종목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(5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운영할 수 있는 대규모 클럽</a:t>
              </a:r>
              <a:endParaRPr lang="en-US" altLang="ko-KR" sz="13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 bwMode="auto">
            <a:xfrm flipH="1">
              <a:off x="5197246" y="2319251"/>
              <a:ext cx="6521" cy="275762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" name="그룹 32"/>
            <p:cNvGrpSpPr/>
            <p:nvPr/>
          </p:nvGrpSpPr>
          <p:grpSpPr>
            <a:xfrm>
              <a:off x="992560" y="2327564"/>
              <a:ext cx="8424491" cy="349062"/>
              <a:chOff x="992560" y="2286698"/>
              <a:chExt cx="8424491" cy="389928"/>
            </a:xfrm>
          </p:grpSpPr>
          <p:sp>
            <p:nvSpPr>
              <p:cNvPr id="64" name="직사각형 63"/>
              <p:cNvSpPr/>
              <p:nvPr/>
            </p:nvSpPr>
            <p:spPr bwMode="auto">
              <a:xfrm>
                <a:off x="992560" y="2286698"/>
                <a:ext cx="4174868" cy="3899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60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대도시형</a:t>
                </a:r>
                <a:endPara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 bwMode="auto">
              <a:xfrm>
                <a:off x="5230011" y="2286698"/>
                <a:ext cx="4187040" cy="3899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60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중소도시형</a:t>
                </a:r>
                <a:endPara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4" name="직사각형 33"/>
            <p:cNvSpPr/>
            <p:nvPr/>
          </p:nvSpPr>
          <p:spPr bwMode="auto">
            <a:xfrm>
              <a:off x="369428" y="5163689"/>
              <a:ext cx="708248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운영방식</a:t>
              </a:r>
              <a:endParaRPr lang="ko-KR" altLang="en-US" sz="120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1117928" y="5118436"/>
              <a:ext cx="4162332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+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지도자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+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프로그램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 운영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369428" y="5501866"/>
              <a:ext cx="708248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운영주체</a:t>
              </a:r>
              <a:endParaRPr lang="ko-KR" altLang="en-US" sz="120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117928" y="5460317"/>
              <a:ext cx="4162332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5121955" y="5163689"/>
              <a:ext cx="602280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5121955" y="5508919"/>
              <a:ext cx="602280" cy="63843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그램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5732684" y="5118436"/>
              <a:ext cx="3701785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 이상 위탁운영 시설 확보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클럽하우스 포함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41" name="직사각형 40"/>
            <p:cNvSpPr/>
            <p:nvPr/>
          </p:nvSpPr>
          <p:spPr bwMode="auto">
            <a:xfrm>
              <a:off x="5732684" y="5540036"/>
              <a:ext cx="4162333" cy="599003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프로그램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다세대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다수준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다연령 프로그램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커뮤니</a:t>
              </a: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티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프로그램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 대상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 대상 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문화 등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필수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369428" y="5851000"/>
              <a:ext cx="708248" cy="2963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클럽성격</a:t>
              </a: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1117928" y="5809451"/>
              <a:ext cx="4162332" cy="359532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비영리사단법인</a:t>
              </a:r>
              <a:endPara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4" name="꺾인 연결선 43"/>
            <p:cNvCxnSpPr>
              <a:stCxn id="30" idx="2"/>
              <a:endCxn id="57" idx="1"/>
            </p:cNvCxnSpPr>
            <p:nvPr/>
          </p:nvCxnSpPr>
          <p:spPr bwMode="auto">
            <a:xfrm rot="16200000" flipH="1">
              <a:off x="121786" y="4185492"/>
              <a:ext cx="1178593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꺾인 연결선 44"/>
            <p:cNvCxnSpPr>
              <a:stCxn id="30" idx="2"/>
              <a:endCxn id="51" idx="1"/>
            </p:cNvCxnSpPr>
            <p:nvPr/>
          </p:nvCxnSpPr>
          <p:spPr bwMode="auto">
            <a:xfrm rot="16200000" flipH="1">
              <a:off x="602338" y="3704940"/>
              <a:ext cx="217489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꺾인 연결선 45"/>
            <p:cNvCxnSpPr>
              <a:stCxn id="30" idx="2"/>
              <a:endCxn id="55" idx="1"/>
            </p:cNvCxnSpPr>
            <p:nvPr/>
          </p:nvCxnSpPr>
          <p:spPr bwMode="auto">
            <a:xfrm rot="16200000" flipH="1">
              <a:off x="443332" y="3863946"/>
              <a:ext cx="535501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꺾인 연결선 46"/>
            <p:cNvCxnSpPr>
              <a:stCxn id="30" idx="2"/>
              <a:endCxn id="56" idx="1"/>
            </p:cNvCxnSpPr>
            <p:nvPr/>
          </p:nvCxnSpPr>
          <p:spPr bwMode="auto">
            <a:xfrm rot="16200000" flipH="1">
              <a:off x="273725" y="4033553"/>
              <a:ext cx="874715" cy="13090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직사각형 47"/>
            <p:cNvSpPr/>
            <p:nvPr/>
          </p:nvSpPr>
          <p:spPr bwMode="auto">
            <a:xfrm>
              <a:off x="5236273" y="2653761"/>
              <a:ext cx="4162333" cy="1013393"/>
            </a:xfrm>
            <a:prstGeom prst="rect">
              <a:avLst/>
            </a:prstGeom>
            <a:noFill/>
            <a:ln w="6350" algn="ctr">
              <a:noFill/>
              <a:prstDash val="sysDash"/>
              <a:round/>
              <a:headEnd/>
              <a:tailEnd/>
            </a:ln>
          </p:spPr>
          <p:txBody>
            <a:bodyPr wrap="square" lIns="36000" rIns="36000" anchor="ctr"/>
            <a:lstStyle/>
            <a:p>
              <a:pPr marL="92075" indent="-92075">
                <a:lnSpc>
                  <a:spcPct val="150000"/>
                </a:lnSpc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인구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미만의 시군구 지역에서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향후 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500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 이상의 회원을 대상으로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종목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(3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</a:t>
              </a:r>
              <a:r>
                <a:rPr lang="en-US" altLang="ko-KR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3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운영할 수 있는 중소 클럽</a:t>
              </a:r>
              <a:endParaRPr lang="en-US" altLang="ko-KR" sz="13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776536" y="3648289"/>
              <a:ext cx="8626410" cy="1331035"/>
              <a:chOff x="776536" y="3648289"/>
              <a:chExt cx="8626410" cy="1388345"/>
            </a:xfrm>
          </p:grpSpPr>
          <p:sp>
            <p:nvSpPr>
              <p:cNvPr id="50" name="직사각형 49"/>
              <p:cNvSpPr/>
              <p:nvPr/>
            </p:nvSpPr>
            <p:spPr bwMode="auto">
              <a:xfrm>
                <a:off x="1496616" y="3755788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만 이상 시군구 지역</a:t>
                </a:r>
                <a:endParaRPr lang="ko-KR" altLang="en-US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 bwMode="auto">
              <a:xfrm>
                <a:off x="776536" y="3755788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인구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1496616" y="4436049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종목</a:t>
                </a:r>
                <a:endParaRPr lang="ko-KR" altLang="en-US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 bwMode="auto">
              <a:xfrm>
                <a:off x="1496616" y="4089793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lang="ko-KR" altLang="en-US" sz="1400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년차</a:t>
                </a:r>
                <a:r>
                  <a:rPr lang="ko-KR" altLang="en-US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300</a:t>
                </a:r>
                <a:r>
                  <a:rPr lang="ko-KR" altLang="en-US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</a:t>
                </a:r>
                <a:r>
                  <a:rPr lang="en-US" altLang="ko-KR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2</a:t>
                </a:r>
                <a:r>
                  <a:rPr lang="ko-KR" altLang="en-US" sz="1400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년차</a:t>
                </a:r>
                <a:r>
                  <a:rPr lang="en-US" altLang="ko-KR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500</a:t>
                </a:r>
                <a:r>
                  <a:rPr lang="ko-KR" altLang="en-US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</a:t>
                </a:r>
                <a:r>
                  <a:rPr lang="en-US" altLang="ko-KR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3</a:t>
                </a:r>
                <a:r>
                  <a:rPr lang="ko-KR" altLang="en-US" sz="1400" spc="-15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년차</a:t>
                </a:r>
                <a:r>
                  <a:rPr lang="en-US" altLang="ko-KR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700</a:t>
                </a:r>
                <a:r>
                  <a:rPr lang="ko-KR" altLang="en-US" sz="1400" spc="-15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</a:t>
                </a:r>
                <a:endParaRPr lang="ko-KR" altLang="en-US" sz="140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 bwMode="auto">
              <a:xfrm>
                <a:off x="1496616" y="4770054"/>
                <a:ext cx="3670812" cy="26658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4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규모 있는 복합체육시설 보유</a:t>
                </a:r>
                <a:endParaRPr lang="ko-KR" altLang="en-US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 bwMode="auto">
              <a:xfrm>
                <a:off x="776536" y="4087493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정회원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 bwMode="auto">
              <a:xfrm>
                <a:off x="776536" y="4441312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종목 수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 bwMode="auto">
              <a:xfrm>
                <a:off x="776536" y="4758274"/>
                <a:ext cx="602280" cy="2665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시설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58" name="그룹 57"/>
              <p:cNvGrpSpPr/>
              <p:nvPr/>
            </p:nvGrpSpPr>
            <p:grpSpPr>
              <a:xfrm>
                <a:off x="5236273" y="3755788"/>
                <a:ext cx="4162333" cy="1280846"/>
                <a:chOff x="5727794" y="3755788"/>
                <a:chExt cx="3670812" cy="1280846"/>
              </a:xfrm>
            </p:grpSpPr>
            <p:sp>
              <p:nvSpPr>
                <p:cNvPr id="60" name="직사각형 59"/>
                <p:cNvSpPr/>
                <p:nvPr/>
              </p:nvSpPr>
              <p:spPr bwMode="auto">
                <a:xfrm>
                  <a:off x="5727794" y="3755788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20</a:t>
                  </a:r>
                  <a:r>
                    <a:rPr lang="ko-KR" altLang="en-US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만 미만 시군구 지역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1" name="직사각형 60"/>
                <p:cNvSpPr/>
                <p:nvPr/>
              </p:nvSpPr>
              <p:spPr bwMode="auto">
                <a:xfrm>
                  <a:off x="5727794" y="4436049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3</a:t>
                  </a:r>
                  <a:r>
                    <a:rPr lang="ko-KR" altLang="en-US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종목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2" name="직사각형 61"/>
                <p:cNvSpPr/>
                <p:nvPr/>
              </p:nvSpPr>
              <p:spPr bwMode="auto">
                <a:xfrm>
                  <a:off x="5727794" y="4089793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r>
                    <a:rPr lang="ko-KR" altLang="en-US" sz="1400" spc="-150" dirty="0" err="1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년차</a:t>
                  </a:r>
                  <a:r>
                    <a:rPr lang="ko-KR" altLang="en-US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: </a:t>
                  </a:r>
                  <a:r>
                    <a:rPr lang="en-US" altLang="ko-KR" sz="14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200</a:t>
                  </a:r>
                  <a:r>
                    <a:rPr lang="ko-KR" altLang="en-US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</a:t>
                  </a:r>
                  <a:r>
                    <a:rPr lang="en-US" altLang="ko-KR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2</a:t>
                  </a:r>
                  <a:r>
                    <a:rPr lang="ko-KR" altLang="en-US" sz="1400" spc="-150" dirty="0" err="1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년차</a:t>
                  </a:r>
                  <a:r>
                    <a:rPr lang="en-US" altLang="ko-KR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: </a:t>
                  </a:r>
                  <a:r>
                    <a:rPr lang="en-US" altLang="ko-KR" sz="14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350</a:t>
                  </a:r>
                  <a:r>
                    <a:rPr lang="ko-KR" altLang="en-US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</a:t>
                  </a:r>
                  <a:r>
                    <a:rPr lang="en-US" altLang="ko-KR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3</a:t>
                  </a:r>
                  <a:r>
                    <a:rPr lang="ko-KR" altLang="en-US" sz="1400" spc="-150" dirty="0" err="1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년차</a:t>
                  </a:r>
                  <a:r>
                    <a:rPr lang="en-US" altLang="ko-KR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: </a:t>
                  </a:r>
                  <a:r>
                    <a:rPr lang="en-US" altLang="ko-KR" sz="1400" spc="-15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500</a:t>
                  </a:r>
                  <a:r>
                    <a:rPr lang="ko-KR" altLang="en-US" sz="1400" spc="-15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명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3" name="직사각형 62"/>
                <p:cNvSpPr/>
                <p:nvPr/>
              </p:nvSpPr>
              <p:spPr bwMode="auto">
                <a:xfrm>
                  <a:off x="5727794" y="4770054"/>
                  <a:ext cx="3670812" cy="2665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4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일반적인 체육시설 보유</a:t>
                  </a:r>
                  <a:endParaRPr lang="ko-KR" altLang="en-US" sz="14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cxnSp>
            <p:nvCxnSpPr>
              <p:cNvPr id="59" name="직선 연결선 58"/>
              <p:cNvCxnSpPr/>
              <p:nvPr/>
            </p:nvCxnSpPr>
            <p:spPr bwMode="auto">
              <a:xfrm>
                <a:off x="1032685" y="3648289"/>
                <a:ext cx="837026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488504" y="1340768"/>
            <a:ext cx="8928546" cy="4879990"/>
          </a:xfrm>
          <a:prstGeom prst="roundRect">
            <a:avLst>
              <a:gd name="adj" fmla="val 0"/>
            </a:avLst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72000" tIns="72000" rIns="72000" bIns="36000" anchor="ctr"/>
          <a:lstStyle/>
          <a:p>
            <a:pPr algn="ctr" latinLnBrk="0"/>
            <a:endParaRPr lang="ko-KR" altLang="en-US" sz="15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521688" y="1371446"/>
            <a:ext cx="759410" cy="1693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altLang="ko-KR" spc="-1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BACK UP</a:t>
            </a:r>
            <a:endParaRPr lang="ko-KR" altLang="en-US" spc="-1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45967" y="2058786"/>
            <a:ext cx="8564668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스포츠클럽을 통한 </a:t>
              </a:r>
              <a:r>
                <a:rPr kumimoji="0" lang="ko-KR" altLang="en-US" sz="1600" kern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공동체성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형성가능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 bwMode="auto">
          <a:xfrm>
            <a:off x="625808" y="2672916"/>
            <a:ext cx="4399200" cy="492443"/>
          </a:xfrm>
          <a:prstGeom prst="rect">
            <a:avLst/>
          </a:prstGeom>
          <a:noFill/>
          <a:ln w="9525" algn="ctr">
            <a:noFill/>
            <a:prstDash val="sysDash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사설 스포츠센터 대비 스포츠클럽의 </a:t>
            </a:r>
            <a:r>
              <a:rPr lang="ko-KR" altLang="en-US" sz="1300" i="1" spc="-5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사회응집성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효과가 훨씬 더 크게 나타나</a:t>
            </a:r>
            <a:r>
              <a:rPr lang="en-US" altLang="ko-KR" sz="1300" i="1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ko-KR" altLang="en-US" sz="1300" i="1" spc="-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04850" y="1346960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스포츠클럽의 사회통합기능 및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사회응집성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효과 등으로 인해 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공적자원을</a:t>
            </a:r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스포츠클럽 활성화를 위해 적극적으로 투자하고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스포츠의 긍정적 효과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625808" y="4523055"/>
            <a:ext cx="43564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노르웨이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Ministry of Culture affair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조사에 따르면 상업적 스포츠센터 대비 스포츠클럽의 사회 </a:t>
            </a:r>
            <a:r>
              <a:rPr lang="ko-KR" altLang="en-US" sz="1200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응집성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효과가 더 큰 것으로 나타나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또한 위 연구결과에서 스포츠클럽 참여자 간 사회통합 효과가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일반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 참여자에 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비해 더욱 크다는 사실을 발견</a:t>
            </a:r>
            <a:r>
              <a:rPr lang="en-US" altLang="ko-KR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200" b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Ulseth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5725" indent="-85725">
              <a:buFont typeface="Wingdings" panose="05000000000000000000" pitchFamily="2" charset="2"/>
              <a:buChar char="ü"/>
            </a:pP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이와 같은 효과로 인해 노르웨이 정부는  </a:t>
            </a:r>
            <a:r>
              <a: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Sports City Program</a:t>
            </a:r>
            <a:r>
              <a:rPr lang="ko-KR" altLang="en-US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실시하며 스포츠를 통한 사회통합을 달성하기 위해 노력</a:t>
            </a:r>
            <a:endParaRPr lang="en-US" altLang="ko-KR" sz="1200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421052" y="3545721"/>
            <a:ext cx="3834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3275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이러한 스포츠클럽의 사회적 기능으로 인해 많은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국가들이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정부차원에서 정책적인 노력을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경주하고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스포츠참여 기반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조성을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위해 재정적인 지원을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특히 자발적인 </a:t>
            </a:r>
            <a:r>
              <a:rPr lang="ko-KR" altLang="en-US" sz="1600" i="1" spc="-1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스포츠클럽에 많은 부분을 </a:t>
            </a:r>
            <a:r>
              <a:rPr lang="ko-KR" altLang="en-US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투자</a:t>
            </a:r>
            <a:r>
              <a:rPr lang="en-US" altLang="ko-KR" sz="16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i="1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 rot="5400000">
            <a:off x="3765012" y="4005240"/>
            <a:ext cx="2880000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 descr="norway sports city programme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55" y="3303377"/>
            <a:ext cx="2678457" cy="1035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494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390932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기존 회원 유지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38402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회원들에게 인센티브 제공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소속감 및 일체감 부여 등을 통해 회원들이 지속적으로 클럽활동을 진행할 수 있도록 유도해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88504" y="2038351"/>
            <a:ext cx="8856265" cy="4060846"/>
            <a:chOff x="488504" y="2700453"/>
            <a:chExt cx="8856265" cy="3545325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488504" y="2700453"/>
              <a:ext cx="1079946" cy="10310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장기등록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유도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640632" y="2765899"/>
              <a:ext cx="7704137" cy="900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장기등록 할인 제도 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3~12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개월 단위로 회비 납부 시 등록 기간에 따라 할인을 제공하는 방식</a:t>
              </a:r>
              <a:endParaRPr lang="en-US" altLang="ko-KR" sz="11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Pay-Back  </a:t>
              </a:r>
              <a:r>
                <a:rPr lang="ko-KR" altLang="en-US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제도 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3~12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개월 단위의 회비를 미리 받은 후 출석률이 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80~90% 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이상인 경우 일정 금액 환불</a:t>
              </a:r>
              <a:endParaRPr lang="en-US" altLang="ko-KR" sz="11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시상식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우수회원에 대한 연말 시상 진행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(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용품 및 무료 수강권 제공 등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추가 할인 </a:t>
              </a:r>
              <a:r>
                <a:rPr lang="en-US" altLang="ko-KR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15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및 시간 추가 등록 시 할인 혜택 제공</a:t>
              </a:r>
              <a:endParaRPr lang="en-US" altLang="ko-KR" sz="115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488504" y="3841653"/>
              <a:ext cx="1079946" cy="108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4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자원봉사 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활동유도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640632" y="3868166"/>
              <a:ext cx="7704137" cy="98939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171450" indent="-171450">
                <a:spcBef>
                  <a:spcPct val="500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 활동 시 클럽 회비 및 기타 프로그램 참가비 면제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또는 할인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제공</a:t>
              </a:r>
              <a:endParaRPr lang="en-US" altLang="ko-KR" sz="1150" b="0" spc="-8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우수 활동 회원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을 대상으로 적극적인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 활동 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권유</a:t>
              </a:r>
              <a:endParaRPr lang="en-US" altLang="ko-KR" sz="1150" b="0" spc="-8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회원이 참여 가능한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 활동 제시 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지도보조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대회보조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바자회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청소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커뮤니티행사 보조 등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1150" b="0" spc="-8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지도 </a:t>
              </a:r>
              <a:r>
                <a:rPr lang="ko-KR" altLang="en-US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및 일반 자원봉사 활동에 참여한 회원의 경우 </a:t>
              </a:r>
              <a:r>
                <a:rPr lang="ko-KR" altLang="en-US" sz="115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연말 시상을 통해 동기 부여</a:t>
              </a:r>
              <a:r>
                <a:rPr lang="en-US" altLang="ko-KR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부상으로 용품 및 무료 </a:t>
              </a:r>
              <a:r>
                <a:rPr lang="ko-KR" altLang="en-US" sz="1150" b="0" spc="-8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수강권</a:t>
              </a:r>
              <a:r>
                <a:rPr lang="ko-KR" altLang="en-US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제공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1365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자원봉사센터에 클럽을 기관등록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을 통해 회원의 자원봉사 활동에 대한 공식적 인증 진행 </a:t>
              </a:r>
              <a:endParaRPr lang="en-US" altLang="ko-KR" sz="1150" b="0" spc="-8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88504" y="5023454"/>
              <a:ext cx="1079946" cy="6055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소속감 </a:t>
              </a: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및 일체감 부여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640632" y="4983587"/>
              <a:ext cx="7704137" cy="61320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동일한 </a:t>
              </a:r>
              <a:r>
                <a:rPr lang="ko-KR" altLang="en-US" sz="1150" spc="-8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클럽명</a:t>
              </a:r>
              <a:r>
                <a:rPr lang="ko-KR" altLang="en-US" sz="1150" b="0" spc="-8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으로</a:t>
              </a:r>
              <a:r>
                <a:rPr lang="ko-KR" altLang="en-US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각종 스포츠 대회에 참여하도록 하여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일체감 강화 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유도</a:t>
              </a:r>
              <a:endParaRPr lang="en-US" altLang="ko-KR" sz="1150" b="0" spc="-8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유니폼 증정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간담회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 뉴스레터 제작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등 활용 권고</a:t>
              </a:r>
              <a:endParaRPr lang="en-US" altLang="ko-KR" sz="1150" b="0" spc="-8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b="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 활동뿐만 아니라 </a:t>
              </a:r>
              <a:r>
                <a:rPr lang="ko-KR" altLang="en-US" sz="115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문화적 활동과 지역 커뮤니티 활동의 기회를 제공하여</a:t>
              </a:r>
              <a:r>
                <a:rPr lang="en-US" altLang="ko-KR" sz="115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활동의 폭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확대</a:t>
              </a:r>
              <a:endParaRPr lang="en-US" altLang="ko-KR" sz="1150" spc="-8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488504" y="5733371"/>
              <a:ext cx="1079946" cy="5124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4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회원관리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640632" y="5733372"/>
              <a:ext cx="7704137" cy="42511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월별 회원 등록 현황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출결 현황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생일 등 기념일 등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전산 관리 권장 </a:t>
              </a:r>
              <a:endParaRPr lang="en-US" altLang="ko-KR" sz="1150" spc="-8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대상 프로그램 수요조사</a:t>
              </a:r>
              <a:r>
                <a:rPr lang="en-US" altLang="ko-KR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5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만족도 조사 진행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(‘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별첨 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# 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설문조사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양식을 수정 보완하여 사용하는 것을 권장</a:t>
              </a:r>
              <a:r>
                <a:rPr lang="en-US" altLang="ko-KR" sz="1150" b="0" spc="-8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150" b="0" spc="-8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949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396572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신규 회원 모집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(2)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82245" y="2038350"/>
            <a:ext cx="9007259" cy="4057430"/>
            <a:chOff x="482245" y="2738780"/>
            <a:chExt cx="9007259" cy="3498508"/>
          </a:xfrm>
        </p:grpSpPr>
        <p:sp>
          <p:nvSpPr>
            <p:cNvPr id="19" name="직사각형 18"/>
            <p:cNvSpPr/>
            <p:nvPr/>
          </p:nvSpPr>
          <p:spPr bwMode="auto">
            <a:xfrm>
              <a:off x="488504" y="5205847"/>
              <a:ext cx="1079946" cy="10314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기존회원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연계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633087" y="5317400"/>
              <a:ext cx="7856417" cy="8492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기존회원 추천 인센티브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기존 회원이 신규 회원 추천 시 신규 회원 할인과 함께 기존회원도 함께 할인혜택제공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가족회원 추천 인센티브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가족이 가입 할 경우 할인혜택 제공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준회원 등록 할인 </a:t>
              </a:r>
              <a: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방과후 수업</a:t>
              </a:r>
              <a: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방학 특강 등을 듣고 있는 준회원이 정회원으로 가입 시 가입비 면제</a:t>
              </a:r>
              <a: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회비 할인 등과 </a:t>
              </a:r>
              <a: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                   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같은 금전적 혜택이나 유니폼</a:t>
              </a:r>
              <a:r>
                <a:rPr lang="en-US" altLang="ko-KR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가방 등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제공</a:t>
              </a:r>
              <a:endPara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488504" y="3644179"/>
              <a:ext cx="1079946" cy="14960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연계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633087" y="3744620"/>
              <a:ext cx="7856417" cy="1234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기수제도 도입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종목별로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기수제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도입하여 년도별로 기수 회원 관리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모집 시 적극적 활용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가족참여 프로그램 도입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가족이 함께 참여하는 종목 수업 개설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                             (ex: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아빠와 함께 하는 농구교실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가족과 함께하는 배드민턴 교실 등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체험수업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 1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스포츠클럽 체험 수업 진행 후 정회원 가입 시 할인혜택 제공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커뮤니티 할인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커뮤니티 프로그램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다이어트 교실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건강교실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걷기대회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복지시설 봉사활동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참여한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비회원이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              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회원으로 </a:t>
              </a:r>
              <a:r>
                <a:rPr lang="ko-KR" altLang="en-US" sz="1200" b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가입할 경우 할인 혜택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제공</a:t>
              </a:r>
              <a:endParaRPr lang="en-US" altLang="ko-KR" sz="1200" b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482245" y="2738780"/>
              <a:ext cx="1079946" cy="796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외부기관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연계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626828" y="2793896"/>
              <a:ext cx="7856417" cy="6899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 연계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스포츠클럽과 학교와의 연계 가능한 사업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인증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지도자 파견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리그 지원 등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통해 신규 학교 확보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 연계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 사내 </a:t>
              </a:r>
              <a:r>
                <a:rPr lang="ko-KR" altLang="en-US" sz="1200" b="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복지금을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활용한 임직원 스포츠클럽 활동 진행 모색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복지기관 연계 </a:t>
              </a:r>
              <a:r>
                <a:rPr lang="en-US" altLang="ko-KR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복지기관에 찾아가는 수업을 진행하거나 클럽 차량 보유 시 클럽 시설로 초청하여 수업 진행 가능</a:t>
              </a:r>
              <a:endParaRPr lang="en-US" altLang="ko-KR" sz="120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480037" y="1244042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외부기관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회원 등을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통해 신규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회원을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확보해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6064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확보 및 관리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신규 회원 모집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(3)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484914" y="2038350"/>
            <a:ext cx="906916" cy="91185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학생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84914" y="3082073"/>
            <a:ext cx="906916" cy="7717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노인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84914" y="3979016"/>
            <a:ext cx="906916" cy="78309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4914" y="4929010"/>
            <a:ext cx="906916" cy="115713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소외계층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513211" y="2054684"/>
            <a:ext cx="1259229" cy="31797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舊 운동부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513211" y="2459954"/>
            <a:ext cx="1259229" cy="49025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운동부 외 학생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522324" y="3082073"/>
            <a:ext cx="1259229" cy="34628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저소득층 노인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522324" y="3488267"/>
            <a:ext cx="1259229" cy="34628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저소득층 외 노인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522324" y="3979015"/>
            <a:ext cx="1259229" cy="36037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남성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522324" y="4401739"/>
            <a:ext cx="1259229" cy="36037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 여성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513211" y="4928554"/>
            <a:ext cx="1259229" cy="34595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저소득계층</a:t>
            </a:r>
            <a:endParaRPr lang="ko-KR" altLang="en-US" sz="120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513211" y="5334370"/>
            <a:ext cx="1259229" cy="34595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다문화 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13211" y="5740183"/>
            <a:ext cx="1259229" cy="34595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장애인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gray">
          <a:xfrm>
            <a:off x="2778326" y="5757720"/>
            <a:ext cx="6618858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신체기능별 스포츠 프로그램을 제공해야 하며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일반인들과 함께 어울릴 수 있는 프로그램이 필요함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gray">
          <a:xfrm>
            <a:off x="2778326" y="2052451"/>
            <a:ext cx="6618858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과거 운동부 활동을 진행하였으나 현재 선수생활을 하고 있지 않은 학생을 스포츠클럽으로 편입시킴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gray">
          <a:xfrm>
            <a:off x="2778326" y="2457113"/>
            <a:ext cx="6618858" cy="461665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학교에서 진행하기 힘든 종목을 운영하여 학생들의 다양한 </a:t>
            </a: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수용를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반영 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다이어트 프로그램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체력인증제를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실시하여 학생들의 체육참여 동기를 유발함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gray">
          <a:xfrm>
            <a:off x="2778326" y="3079158"/>
            <a:ext cx="6528667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경제적 수준에 따라 스포츠활동에 차이가 있으므로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저렴한 비용으로 즐길 수 있는 프로그램을 제공함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gray">
          <a:xfrm>
            <a:off x="2778326" y="3987473"/>
            <a:ext cx="6618858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스포츠의 목적이 스트레스 해소와 체력증진이기 때문에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수준별 프로그램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리그전 운영으로 참여 유도함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gray">
          <a:xfrm>
            <a:off x="2778326" y="4438210"/>
            <a:ext cx="6618858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경쟁 및 체력소모가 심한 스포츠를 피하고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미용과 대인관계를 목적으로 활동할 수 있는 기회를 제공함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gray">
          <a:xfrm>
            <a:off x="2778326" y="4933754"/>
            <a:ext cx="6618858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경제적 여건이 드러나지 않도록 스포츠 용품 및 회비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스포츠바우처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등을 지원하여 자발적인 참여를 유도함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gray">
          <a:xfrm>
            <a:off x="2778326" y="5355425"/>
            <a:ext cx="6618858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커뮤니티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활동을 할 수 있는 기회 및 장소를 제공하며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상호간의 문화 교류 기회 제공함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gray">
          <a:xfrm>
            <a:off x="2778326" y="3488205"/>
            <a:ext cx="6638726" cy="276999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노인들이 여가를 즐기는 경로당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노인교실 등은 스포츠를 하기에 협소하여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시설 측면을 부각하여 유인함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AutoShape 55"/>
          <p:cNvSpPr>
            <a:spLocks noChangeArrowheads="1"/>
          </p:cNvSpPr>
          <p:nvPr/>
        </p:nvSpPr>
        <p:spPr bwMode="auto">
          <a:xfrm>
            <a:off x="48003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연령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계층별 참여 가능한 체육활동과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니즈가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다른 만큼 스포츠클럽은 확보하고자 하는 연령 또는 계층의 특수성에 맞추어 회원 확보 전략을 수립해야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1966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691434" y="2212626"/>
            <a:ext cx="766800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자원봉사자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확보 및 관리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모집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488503" y="2032626"/>
            <a:ext cx="1079947" cy="19724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자원봉사자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88503" y="4149080"/>
            <a:ext cx="1079947" cy="193678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1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자원봉사자 위상 및 역량강화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48003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자원봉사 모집을 위한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적극적이고 다양한 홍보활동을 진행해야 하며 클럽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내 자원봉사 문화 확산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자원봉사자 위상 강화를 위한 다양한 지원체계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수립이 필요함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899046" y="2032626"/>
            <a:ext cx="2736031" cy="360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 현황 검토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4872525" y="2029185"/>
            <a:ext cx="4176464" cy="360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 모집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46" y="2466074"/>
            <a:ext cx="2736031" cy="8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831037" y="3373926"/>
            <a:ext cx="3134702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 체크리스트 작성</a:t>
            </a:r>
            <a:endParaRPr lang="en-US" altLang="ko-KR" sz="105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추가적으로 모집이 필요한 자원봉사 분야 확정</a:t>
            </a:r>
            <a:endParaRPr lang="en-US" altLang="ko-KR" sz="105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채널을 활용한 모집홍보활동 진행</a:t>
            </a:r>
            <a:r>
              <a:rPr lang="en-US" altLang="ko-KR" sz="10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4174804"/>
              </p:ext>
            </p:extLst>
          </p:nvPr>
        </p:nvGraphicFramePr>
        <p:xfrm>
          <a:off x="4872525" y="2479455"/>
          <a:ext cx="4176464" cy="1407276"/>
        </p:xfrm>
        <a:graphic>
          <a:graphicData uri="http://schemas.openxmlformats.org/drawingml/2006/table">
            <a:tbl>
              <a:tblPr/>
              <a:tblGrid>
                <a:gridCol w="720080"/>
                <a:gridCol w="3456384"/>
              </a:tblGrid>
              <a:tr h="2139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ko-KR" altLang="en-US" sz="1100" b="1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분야</a:t>
                      </a:r>
                      <a:endParaRPr lang="en-US" altLang="ko-KR" sz="1100" b="1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내용</a:t>
                      </a:r>
                      <a:endParaRPr kumimoji="1" lang="en-US" altLang="ko-KR" sz="105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76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내부홍보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종목활동이 이루어지는 모든 시설에 자원봉사 모집 공고 게시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6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클럽행사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클럽자체 행사 및 대회 시 자원봉사 모집에 대한 적극적 홍보 실시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3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외부홍보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클럽 자원봉사자 공개 모집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(</a:t>
                      </a: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클럽 회원 외 대상</a:t>
                      </a:r>
                      <a:r>
                        <a:rPr kumimoji="1" lang="en-US" altLang="ko-KR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2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i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유의사항</a:t>
                      </a:r>
                      <a:endParaRPr lang="en-US" altLang="ko-KR" sz="1050" b="1" i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자원봉사자 역할 및 혜택이 명확히 나타나야 함</a:t>
                      </a:r>
                      <a:r>
                        <a:rPr kumimoji="1" lang="en-US" altLang="ko-KR" sz="1000" b="0" i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.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1719892" y="4149079"/>
            <a:ext cx="1259229" cy="1936782"/>
            <a:chOff x="1719892" y="4149079"/>
            <a:chExt cx="1259229" cy="1728193"/>
          </a:xfrm>
        </p:grpSpPr>
        <p:sp>
          <p:nvSpPr>
            <p:cNvPr id="17" name="직사각형 16"/>
            <p:cNvSpPr/>
            <p:nvPr/>
          </p:nvSpPr>
          <p:spPr>
            <a:xfrm>
              <a:off x="1719892" y="4149079"/>
              <a:ext cx="1259229" cy="80758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자원봉사자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/>
              </a:r>
              <a:br>
                <a:rPr kumimoji="0" lang="en-US" altLang="ko-KR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</a:b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회원 </a:t>
              </a:r>
              <a:r>
                <a:rPr kumimoji="0" lang="ko-KR" altLang="en-US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공고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19892" y="5069683"/>
              <a:ext cx="1259229" cy="80758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자원봉사자 </a:t>
              </a:r>
              <a:r>
                <a:rPr kumimoji="0" lang="en-US" altLang="ko-KR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/>
              </a:r>
              <a:br>
                <a:rPr kumimoji="0" lang="en-US" altLang="ko-KR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</a:b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인센티브</a:t>
              </a:r>
              <a:endParaRPr kumimoji="0" lang="en-US" altLang="ko-KR" sz="1200" kern="0" spc="-100" dirty="0">
                <a:solidFill>
                  <a:prstClr val="black"/>
                </a:solidFill>
                <a:latin typeface="Calibri" panose="020F0502020204030204"/>
                <a:ea typeface="맑은 고딕"/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657707"/>
              </p:ext>
            </p:extLst>
          </p:nvPr>
        </p:nvGraphicFramePr>
        <p:xfrm>
          <a:off x="3156990" y="4174482"/>
          <a:ext cx="5891999" cy="866804"/>
        </p:xfrm>
        <a:graphic>
          <a:graphicData uri="http://schemas.openxmlformats.org/drawingml/2006/table">
            <a:tbl>
              <a:tblPr/>
              <a:tblGrid>
                <a:gridCol w="836375"/>
                <a:gridCol w="5055624"/>
              </a:tblGrid>
              <a:tr h="31732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목표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ko-KR" altLang="en-US" sz="1050" b="1" i="0" u="sng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클럽 내 자원봉사자 위상 강화</a:t>
                      </a:r>
                      <a:endParaRPr kumimoji="1" lang="en-US" altLang="ko-KR" sz="1050" b="1" i="0" u="sng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ko-KR" altLang="en-US" sz="1050" b="1" i="0" u="sng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클럽 내 자원봉사 참여 분위기 조성</a:t>
                      </a:r>
                      <a:endParaRPr kumimoji="1" lang="en-US" altLang="ko-KR" sz="1050" b="1" i="0" u="sng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76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봉사자 프로필 및 활동내용 게시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(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게시판 등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),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자원봉사 임명장 부여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우수 자원봉사자 시상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전용 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ID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배지 또는 유니폼 부여</a:t>
                      </a:r>
                      <a:endParaRPr kumimoji="1" lang="en-US" altLang="ko-KR" sz="105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2268564"/>
              </p:ext>
            </p:extLst>
          </p:nvPr>
        </p:nvGraphicFramePr>
        <p:xfrm>
          <a:off x="3156990" y="5213463"/>
          <a:ext cx="5891999" cy="872398"/>
        </p:xfrm>
        <a:graphic>
          <a:graphicData uri="http://schemas.openxmlformats.org/drawingml/2006/table">
            <a:tbl>
              <a:tblPr/>
              <a:tblGrid>
                <a:gridCol w="859906"/>
                <a:gridCol w="5032093"/>
              </a:tblGrid>
              <a:tr h="4324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목표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ko-KR" altLang="en-US" sz="1050" b="1" i="0" u="sng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자원봉사자 자기개발 기회 제공</a:t>
                      </a:r>
                      <a:endParaRPr kumimoji="1" lang="en-US" altLang="ko-KR" sz="1050" b="1" i="0" u="sng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ko-KR" altLang="en-US" sz="1050" b="1" i="0" u="sng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클럽강습</a:t>
                      </a:r>
                      <a:r>
                        <a:rPr kumimoji="1" lang="en-US" altLang="ko-KR" sz="1050" b="1" i="0" u="sng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050" b="1" i="0" u="sng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행정 역량 강화</a:t>
                      </a:r>
                      <a:endParaRPr kumimoji="1" lang="en-US" altLang="ko-KR" sz="1050" b="1" i="0" u="sng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자격증 취득 지원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(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지도 및 심판 자격증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),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연수 및 교육 지원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서적 및 용품 지원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공식 유니폼 지원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활동 수준에 따른 </a:t>
                      </a:r>
                      <a:r>
                        <a:rPr kumimoji="1" lang="ko-KR" altLang="en-US" sz="105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뱃지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 부여</a:t>
                      </a:r>
                      <a:r>
                        <a:rPr kumimoji="1" lang="en-US" altLang="ko-KR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kumimoji="1" lang="ko-KR" altLang="en-US" sz="105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회식 지원 등</a:t>
                      </a:r>
                      <a:endParaRPr kumimoji="1" lang="en-US" altLang="ko-KR" sz="105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188718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2649575"/>
            <a:ext cx="4248199" cy="257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6177135" y="2619976"/>
            <a:ext cx="3008675" cy="2609222"/>
            <a:chOff x="4880992" y="2741904"/>
            <a:chExt cx="4304820" cy="1750262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gray">
            <a:xfrm>
              <a:off x="4897671" y="2747060"/>
              <a:ext cx="905025" cy="820956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홍보</a:t>
              </a:r>
              <a:r>
                <a:rPr kumimoji="0" lang="en-US" altLang="ko-KR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/>
              </a:r>
              <a:br>
                <a:rPr kumimoji="0" lang="en-US" altLang="ko-KR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</a:br>
              <a:r>
                <a:rPr kumimoji="0" lang="ko-KR" altLang="en-US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방식</a:t>
              </a:r>
              <a:endParaRPr kumimoji="0" lang="en-US" altLang="ko-KR" sz="1200" kern="0" spc="-100" dirty="0">
                <a:solidFill>
                  <a:prstClr val="black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819373" y="2741904"/>
              <a:ext cx="3366439" cy="8694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87313" indent="-87313">
                <a:spcAft>
                  <a:spcPts val="300"/>
                </a:spcAft>
                <a:buFontTx/>
                <a:buChar char="-"/>
                <a:defRPr/>
              </a:pP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홍보자료 작성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(A4 1~2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장 분량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marL="87313" indent="-87313">
                <a:spcAft>
                  <a:spcPts val="300"/>
                </a:spcAft>
                <a:buFontTx/>
                <a:buChar char="-"/>
                <a:defRPr/>
              </a:pP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개재 장소 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클럽하우스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주요 시설의 게시판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출입문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화장실 탈의실 등</a:t>
              </a:r>
              <a:endParaRPr lang="en-US" altLang="ko-KR" sz="1200" b="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4880992" y="3654296"/>
              <a:ext cx="905025" cy="820956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유의</a:t>
              </a:r>
              <a:r>
                <a:rPr kumimoji="0" lang="en-US" altLang="ko-KR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/>
              </a:r>
              <a:br>
                <a:rPr kumimoji="0" lang="en-US" altLang="ko-KR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</a:br>
              <a:r>
                <a:rPr kumimoji="0" lang="ko-KR" altLang="en-US" sz="1200" kern="0" spc="-100" dirty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사항</a:t>
              </a:r>
              <a:endParaRPr kumimoji="0" lang="en-US" altLang="ko-KR" sz="1200" kern="0" spc="-100" dirty="0">
                <a:solidFill>
                  <a:prstClr val="black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802696" y="3622697"/>
              <a:ext cx="3366439" cy="8694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87313" indent="-87313">
                <a:spcAft>
                  <a:spcPts val="300"/>
                </a:spcAft>
                <a:buFontTx/>
                <a:buChar char="-"/>
                <a:defRPr/>
              </a:pP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홍보 내용의 지속적인 업데이트 필요</a:t>
              </a:r>
              <a:endParaRPr lang="en-US" altLang="ko-KR" sz="1200" b="0" spc="-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7313" indent="-87313">
                <a:spcAft>
                  <a:spcPts val="300"/>
                </a:spcAft>
                <a:buFontTx/>
                <a:buChar char="-"/>
                <a:defRPr/>
              </a:pP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홍보</a:t>
              </a:r>
              <a:r>
                <a:rPr lang="en-US" altLang="ko-KR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스포츠자원봉사 등의 경우 수시 모집이 아닌 </a:t>
              </a:r>
              <a:r>
                <a:rPr lang="ko-KR" altLang="en-US" sz="1200" b="0" spc="-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기수제</a:t>
              </a:r>
              <a:r>
                <a:rPr lang="ko-KR" altLang="en-US" sz="1200" b="0" spc="-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형태 모집 및 운영을 통해 효과적인 운영 진행 필요</a:t>
              </a:r>
              <a:endParaRPr lang="en-US" altLang="ko-KR" sz="1200" b="0" spc="-5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 bwMode="auto">
          <a:xfrm>
            <a:off x="480037" y="2641711"/>
            <a:ext cx="1079947" cy="258748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자원봉사 내부 </a:t>
            </a: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홍보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예시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자원봉사자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확보 및 관리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홍보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43772" y="2029418"/>
            <a:ext cx="766992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클럽 운영의 핵심인 자원봉사자 확보를 위해 적극적인 모집 공고 진행</a:t>
            </a:r>
            <a:endParaRPr lang="en-US" altLang="ko-KR" sz="1200" b="0" kern="0" spc="-15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자원봉사자 확보 외에도 클럽 내 자원봉사 참여에 대한 분위기 조성을 위한 목적으로 활용 </a:t>
            </a:r>
            <a:endParaRPr lang="en-US" altLang="ko-KR" sz="1200" b="0" kern="0" spc="-15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747887" y="5372919"/>
            <a:ext cx="7641312" cy="720377"/>
          </a:xfrm>
          <a:prstGeom prst="rect">
            <a:avLst/>
          </a:prstGeom>
          <a:solidFill>
            <a:srgbClr val="EEECE1"/>
          </a:solidFill>
          <a:ln w="381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square" lIns="144000" anchor="ctr"/>
          <a:lstStyle/>
          <a:p>
            <a:pPr marL="271463" indent="-180975" fontAlgn="auto" latinLnBrk="0">
              <a:spcBef>
                <a:spcPts val="0"/>
              </a:spcBef>
              <a:spcAft>
                <a:spcPts val="300"/>
              </a:spcAft>
              <a:buFont typeface="+mj-ea"/>
              <a:buAutoNum type="circleNumDbPlain"/>
              <a:tabLst>
                <a:tab pos="177800" algn="l"/>
              </a:tabLst>
            </a:pPr>
            <a:r>
              <a:rPr kumimoji="0" lang="ko-KR" altLang="en-US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내용 작성 시 명확한 역할</a:t>
            </a:r>
            <a:r>
              <a:rPr kumimoji="0" lang="en-US" altLang="ko-KR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자원봉사참여에 따른 혜택 등이 분명하게 명시되어야 함</a:t>
            </a:r>
            <a:r>
              <a:rPr kumimoji="0" lang="en-US" altLang="ko-KR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1463" indent="-180975" fontAlgn="auto" latinLnBrk="0">
              <a:spcBef>
                <a:spcPts val="0"/>
              </a:spcBef>
              <a:spcAft>
                <a:spcPts val="300"/>
              </a:spcAft>
              <a:buFont typeface="+mj-ea"/>
              <a:buAutoNum type="circleNumDbPlain"/>
              <a:tabLst>
                <a:tab pos="177800" algn="l"/>
              </a:tabLst>
            </a:pPr>
            <a:r>
              <a:rPr kumimoji="0" lang="ko-KR" altLang="en-US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홍보자료는 클럽하우스 외에도 종목 활동이 이루어지는 주요 시설의 게시판</a:t>
            </a:r>
            <a:r>
              <a:rPr kumimoji="0" lang="en-US" altLang="ko-KR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출입문</a:t>
            </a:r>
            <a:r>
              <a:rPr kumimoji="0" lang="en-US" altLang="ko-KR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화장실 및 탈의실 등에 게시되어야 함</a:t>
            </a:r>
            <a:r>
              <a:rPr kumimoji="0" lang="en-US" altLang="ko-KR" kern="0" spc="-100" dirty="0" smtClean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23" name="AutoShape 55"/>
          <p:cNvSpPr>
            <a:spLocks noChangeArrowheads="1"/>
          </p:cNvSpPr>
          <p:nvPr/>
        </p:nvSpPr>
        <p:spPr bwMode="auto">
          <a:xfrm>
            <a:off x="48003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자원봉사에 대한 적극적인 홍보활동을 통한 자원봉사자 확보 및 분위기 조성을 위해 클럽자원봉사 모집 공고 시 반드시 모집내용과 함께 현재 활동하고 있는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자원봉사자에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대한 내용이 함께 포함되어야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88503" y="2032626"/>
            <a:ext cx="1079947" cy="49692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84914" y="5372919"/>
            <a:ext cx="1075070" cy="72037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hangingPunct="0"/>
            <a:r>
              <a:rPr lang="ko-KR" altLang="en-US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  <a:r>
              <a:rPr lang="en-US" altLang="ko-KR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Point</a:t>
            </a:r>
            <a:endParaRPr lang="ko-KR" altLang="en-US" sz="14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86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자원봉사자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확보 및 관리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관리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43772" y="2029418"/>
            <a:ext cx="766992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200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공식 임명장 및 우수자원봉사자 시상 등을 통해 자원봉사자에 대한 중요성 공표</a:t>
            </a:r>
            <a:endParaRPr kumimoji="0" lang="en-US" altLang="ko-KR" sz="1200" b="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1200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또한 자원봉사자 전용 </a:t>
            </a:r>
            <a:r>
              <a:rPr kumimoji="0" lang="ko-KR" altLang="en-US" sz="1200" b="0" kern="0" spc="-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유니폼등을</a:t>
            </a:r>
            <a:r>
              <a:rPr kumimoji="0" lang="ko-KR" altLang="en-US" sz="1200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제공하여 클럽 내 자원봉사자에 대한 인식 및 위상 강화 노력 필요</a:t>
            </a:r>
            <a:endParaRPr kumimoji="0" lang="en-US" altLang="ko-KR" sz="1200" b="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747887" y="5372919"/>
            <a:ext cx="7641312" cy="720377"/>
          </a:xfrm>
          <a:prstGeom prst="rect">
            <a:avLst/>
          </a:prstGeom>
          <a:solidFill>
            <a:srgbClr val="EEECE1"/>
          </a:solidFill>
          <a:ln w="381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square" lIns="144000" anchor="ctr"/>
          <a:lstStyle/>
          <a:p>
            <a:pPr marL="271463" indent="-180975" fontAlgn="auto" latinLnBrk="0">
              <a:spcBef>
                <a:spcPts val="0"/>
              </a:spcBef>
              <a:spcAft>
                <a:spcPts val="300"/>
              </a:spcAft>
              <a:buFont typeface="+mj-ea"/>
              <a:buAutoNum type="circleNumDbPlain"/>
              <a:tabLst>
                <a:tab pos="177800" algn="l"/>
              </a:tabLst>
            </a:pPr>
            <a:r>
              <a:rPr kumimoji="0" lang="ko-KR" altLang="en-US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자원봉사에 참여하고 있는 회원 다수에게 혜택이 돌아갈 수 있도록 기준 설정이 필요함</a:t>
            </a:r>
            <a:r>
              <a:rPr kumimoji="0" lang="en-US" altLang="ko-KR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1463" indent="-180975" fontAlgn="auto" latinLnBrk="0">
              <a:spcBef>
                <a:spcPts val="0"/>
              </a:spcBef>
              <a:spcAft>
                <a:spcPts val="300"/>
              </a:spcAft>
              <a:buFont typeface="+mj-ea"/>
              <a:buAutoNum type="circleNumDbPlain"/>
              <a:tabLst>
                <a:tab pos="177800" algn="l"/>
              </a:tabLst>
            </a:pPr>
            <a:r>
              <a:rPr kumimoji="0" lang="ko-KR" altLang="en-US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이와 같은 인센티브 지급에 앞서 자원봉사 의식 및 행동에 대한 지속적인 교육이 필요함</a:t>
            </a:r>
            <a:r>
              <a:rPr kumimoji="0" lang="en-US" altLang="ko-KR" kern="0" spc="-100" dirty="0">
                <a:solidFill>
                  <a:srgbClr val="4F81B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23" name="AutoShape 55"/>
          <p:cNvSpPr>
            <a:spLocks noChangeArrowheads="1"/>
          </p:cNvSpPr>
          <p:nvPr/>
        </p:nvSpPr>
        <p:spPr bwMode="auto">
          <a:xfrm>
            <a:off x="48003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인센티브제공을 통해 자원봉사 활동에 대한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중요성을 지속적으로 강조해 나가야 하며 자원봉사 활동에 대한 자긍심을 가질 수 있도록 노력해야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88503" y="2032626"/>
            <a:ext cx="1079947" cy="49692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480037" y="2638710"/>
            <a:ext cx="1079947" cy="259059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자원봉사 </a:t>
            </a: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인센티브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예시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4914" y="5372919"/>
            <a:ext cx="1075070" cy="72037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hangingPunct="0"/>
            <a:r>
              <a:rPr lang="ko-KR" altLang="en-US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  <a:r>
              <a:rPr lang="en-US" altLang="ko-KR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Point</a:t>
            </a:r>
            <a:endParaRPr lang="ko-KR" altLang="en-US" sz="14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0595" y="2636912"/>
            <a:ext cx="3618506" cy="216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ctr">
              <a:defRPr sz="1200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임명장 및 우수자원봉사자 시상</a:t>
            </a:r>
            <a:endParaRPr lang="en-US" altLang="ko-KR" dirty="0"/>
          </a:p>
        </p:txBody>
      </p:sp>
      <p:sp>
        <p:nvSpPr>
          <p:cNvPr id="31" name="모서리가 둥근 직사각형 90"/>
          <p:cNvSpPr>
            <a:spLocks noChangeArrowheads="1"/>
          </p:cNvSpPr>
          <p:nvPr/>
        </p:nvSpPr>
        <p:spPr bwMode="auto">
          <a:xfrm>
            <a:off x="2630797" y="2957715"/>
            <a:ext cx="2724259" cy="756707"/>
          </a:xfrm>
          <a:prstGeom prst="rect">
            <a:avLst/>
          </a:prstGeom>
          <a:noFill/>
          <a:ln>
            <a:noFill/>
          </a:ln>
          <a:extLst/>
        </p:spPr>
        <p:txBody>
          <a:bodyPr lIns="162461" tIns="51581" rIns="103163" bIns="51581" anchor="t"/>
          <a:lstStyle/>
          <a:p>
            <a:pPr marL="90488" indent="-90488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 책임감 강화 및 동기부여를 위한 임명장 및 시상제도 도입</a:t>
            </a:r>
            <a:r>
              <a:rPr lang="en-US" altLang="ko-KR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400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00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공식 임명장 부여</a:t>
            </a:r>
            <a: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연말 자원봉사자 시상 진행</a:t>
            </a:r>
            <a:endParaRPr lang="en-US" altLang="ko-KR" sz="1000" b="0" u="sng" kern="0" spc="-1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직사각형 90"/>
          <p:cNvSpPr>
            <a:spLocks noChangeArrowheads="1"/>
          </p:cNvSpPr>
          <p:nvPr/>
        </p:nvSpPr>
        <p:spPr bwMode="auto">
          <a:xfrm>
            <a:off x="1831032" y="3785736"/>
            <a:ext cx="1701117" cy="26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  <a:extLst/>
        </p:spPr>
        <p:txBody>
          <a:bodyPr lIns="36000" rIns="36000" rtlCol="0" anchor="ctr"/>
          <a:lstStyle/>
          <a:p>
            <a:pPr algn="ctr" latinLnBrk="0">
              <a:lnSpc>
                <a:spcPct val="110000"/>
              </a:lnSpc>
              <a:defRPr/>
            </a:pPr>
            <a:r>
              <a:rPr lang="ko-KR" altLang="en-US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 임명장</a:t>
            </a:r>
            <a:endParaRPr lang="ko-KR" altLang="en-US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모서리가 둥근 직사각형 90"/>
          <p:cNvSpPr>
            <a:spLocks noChangeArrowheads="1"/>
          </p:cNvSpPr>
          <p:nvPr/>
        </p:nvSpPr>
        <p:spPr bwMode="auto">
          <a:xfrm>
            <a:off x="3596831" y="3785736"/>
            <a:ext cx="1701117" cy="26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  <a:extLst/>
        </p:spPr>
        <p:txBody>
          <a:bodyPr lIns="36000" rIns="36000" rtlCol="0" anchor="ctr"/>
          <a:lstStyle/>
          <a:p>
            <a:pPr algn="ctr" latinLnBrk="0">
              <a:lnSpc>
                <a:spcPct val="110000"/>
              </a:lnSpc>
              <a:defRPr/>
            </a:pPr>
            <a:r>
              <a:rPr lang="ko-KR" altLang="en-US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연말 자원봉사자 시상</a:t>
            </a:r>
            <a:endParaRPr lang="ko-KR" altLang="en-US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833" y="3004861"/>
            <a:ext cx="842963" cy="60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5" name="직사각형 34"/>
          <p:cNvSpPr/>
          <p:nvPr/>
        </p:nvSpPr>
        <p:spPr>
          <a:xfrm>
            <a:off x="1787833" y="4067848"/>
            <a:ext cx="1765799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활동 시준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교육수료 등 분야 별 정식 자원봉사 자 임명을 위한 기준 수립 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기준을 통과한 자원봉사자에게 클럽 대회 및 행사 진행 시 임명장 수여 권장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300"/>
              </a:spcAft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541771" y="4067848"/>
            <a:ext cx="1765799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일정 기준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(ex: 6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 이상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이상에 해당하는 대상자에게 연말 시상 진행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분야별 최우수 자원봉사자 선정 등 다양한 방식의 시상 방식 고려 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1071" y="2636912"/>
            <a:ext cx="3777827" cy="216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ctr">
              <a:defRPr sz="1200" spc="-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자원봉사자 유니폼 제공</a:t>
            </a:r>
            <a:endParaRPr lang="en-US" altLang="ko-KR" dirty="0"/>
          </a:p>
        </p:txBody>
      </p:sp>
      <p:sp>
        <p:nvSpPr>
          <p:cNvPr id="37" name="모서리가 둥근 직사각형 90"/>
          <p:cNvSpPr>
            <a:spLocks noChangeArrowheads="1"/>
          </p:cNvSpPr>
          <p:nvPr/>
        </p:nvSpPr>
        <p:spPr bwMode="auto">
          <a:xfrm>
            <a:off x="6544992" y="2957715"/>
            <a:ext cx="2844206" cy="756707"/>
          </a:xfrm>
          <a:prstGeom prst="rect">
            <a:avLst/>
          </a:prstGeom>
          <a:noFill/>
          <a:ln>
            <a:noFill/>
          </a:ln>
          <a:extLst/>
        </p:spPr>
        <p:txBody>
          <a:bodyPr lIns="162461" tIns="51581" rIns="103163" bIns="51581" anchor="t"/>
          <a:lstStyle/>
          <a:p>
            <a:pPr marL="90488" indent="-90488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ko-KR" altLang="en-US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자원봉사자임을 명확하게 알 수 있는 공식 유니폼 지급 </a:t>
            </a:r>
            <a:endParaRPr lang="en-US" altLang="ko-KR" kern="0" spc="-10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ko-KR" sz="1000" b="0" u="sng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공식 유니폼 지급</a:t>
            </a:r>
            <a:endParaRPr lang="en-US" altLang="ko-KR" sz="1000" b="0" u="sng" kern="0" spc="-1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수준에 따른 </a:t>
            </a:r>
            <a:r>
              <a:rPr lang="ko-KR" altLang="en-US" sz="1000" b="0" u="sng" kern="0" spc="-1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뱃지</a:t>
            </a:r>
            <a:r>
              <a:rPr lang="ko-KR" altLang="en-US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부여</a:t>
            </a:r>
            <a: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b="0" u="sng" kern="0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000" b="0" u="sng" kern="0" spc="-1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모서리가 둥근 직사각형 90"/>
          <p:cNvSpPr>
            <a:spLocks noChangeArrowheads="1"/>
          </p:cNvSpPr>
          <p:nvPr/>
        </p:nvSpPr>
        <p:spPr bwMode="auto">
          <a:xfrm>
            <a:off x="5710014" y="3785736"/>
            <a:ext cx="1776016" cy="26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  <a:extLst/>
        </p:spPr>
        <p:txBody>
          <a:bodyPr lIns="36000" rIns="36000" rtlCol="0" anchor="ctr"/>
          <a:lstStyle/>
          <a:p>
            <a:pPr algn="ctr" latinLnBrk="0">
              <a:lnSpc>
                <a:spcPct val="110000"/>
              </a:lnSpc>
              <a:defRPr/>
            </a:pPr>
            <a:r>
              <a:rPr lang="ko-KR" altLang="en-US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공식 유니폼 지급</a:t>
            </a:r>
            <a:endParaRPr lang="ko-KR" altLang="en-US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모서리가 둥근 직사각형 90"/>
          <p:cNvSpPr>
            <a:spLocks noChangeArrowheads="1"/>
          </p:cNvSpPr>
          <p:nvPr/>
        </p:nvSpPr>
        <p:spPr bwMode="auto">
          <a:xfrm>
            <a:off x="7553560" y="3785736"/>
            <a:ext cx="1776016" cy="26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  <a:extLst/>
        </p:spPr>
        <p:txBody>
          <a:bodyPr lIns="36000" rIns="36000" rtlCol="0" anchor="ctr"/>
          <a:lstStyle/>
          <a:p>
            <a:pPr algn="ctr" latinLnBrk="0">
              <a:lnSpc>
                <a:spcPct val="110000"/>
              </a:lnSpc>
              <a:defRPr/>
            </a:pPr>
            <a:r>
              <a:rPr lang="ko-KR" altLang="en-US" kern="0" spc="-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뱃지</a:t>
            </a:r>
            <a:r>
              <a:rPr lang="ko-KR" altLang="en-US" kern="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패치 부여</a:t>
            </a:r>
            <a:endParaRPr lang="ko-KR" altLang="en-US" kern="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095" y="3004861"/>
            <a:ext cx="860009" cy="60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" name="직사각형 40"/>
          <p:cNvSpPr/>
          <p:nvPr/>
        </p:nvSpPr>
        <p:spPr>
          <a:xfrm>
            <a:off x="5664913" y="4067848"/>
            <a:ext cx="18435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색상 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쉽게 식별 가능한 색상으로 선정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문구 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상의 뒷면에 </a:t>
            </a:r>
            <a:r>
              <a:rPr lang="en-US" altLang="ko-KR" sz="105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‘**</a:t>
            </a:r>
            <a:r>
              <a:rPr lang="ko-KR" altLang="en-US" sz="105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</a:t>
            </a:r>
            <a:r>
              <a:rPr lang="en-US" altLang="ko-KR" sz="105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Volunteer </a:t>
            </a:r>
            <a:r>
              <a:rPr lang="en-US" altLang="ko-KR" sz="1050" spc="-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K.D.Kim</a:t>
            </a:r>
            <a:r>
              <a:rPr lang="en-US" altLang="ko-KR" sz="1050" spc="-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기입</a:t>
            </a:r>
            <a:endParaRPr lang="en-US" altLang="ko-KR" sz="1050" b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 임명장과 함께 지급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7575921" y="4067848"/>
            <a:ext cx="176579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수준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</a:t>
            </a:r>
            <a:r>
              <a:rPr lang="en-US" altLang="ko-KR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수상경험 등에 따른 </a:t>
            </a:r>
            <a:r>
              <a:rPr lang="ko-KR" altLang="en-US" sz="105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뱃지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부여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유니폼 상의 오른쪽 부착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위화감 조성이 이루어지지 않는 </a:t>
            </a:r>
            <a:r>
              <a:rPr lang="ko-KR" altLang="en-US" sz="1050" b="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범위내</a:t>
            </a:r>
            <a:r>
              <a:rPr lang="ko-KR" altLang="en-US" sz="1050" b="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진행</a:t>
            </a: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8900" indent="-88900">
              <a:spcAft>
                <a:spcPts val="300"/>
              </a:spcAft>
              <a:buFont typeface="Arial" pitchFamily="34" charset="0"/>
              <a:buChar char="•"/>
            </a:pPr>
            <a:endParaRPr lang="en-US" altLang="ko-KR" sz="1050" b="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6026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Ⅳ</a:t>
            </a:r>
            <a:endParaRPr kumimoji="0" lang="en-US" altLang="ko-KR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79156" y="3383540"/>
            <a:ext cx="6739456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종목 및 프로그램 운영</a:t>
            </a:r>
            <a:endParaRPr kumimoji="0" lang="en-US" altLang="ko-KR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849257" y="3177816"/>
            <a:ext cx="6202318" cy="1259296"/>
            <a:chOff x="3489024" y="3177816"/>
            <a:chExt cx="2922784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3490696" y="3177816"/>
              <a:ext cx="2921112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3489024" y="4365112"/>
              <a:ext cx="2921112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80947" y="4653136"/>
            <a:ext cx="298422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운영 방향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유형 및 운영 기준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대회 및 리그 개최</a:t>
            </a:r>
            <a:endParaRPr lang="en-US" altLang="ko-KR" sz="160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외부 연계 활동</a:t>
            </a:r>
            <a:endParaRPr lang="en-US" altLang="ko-KR" sz="1600" spc="-100" dirty="0">
              <a:solidFill>
                <a:prstClr val="black">
                  <a:lumMod val="50000"/>
                  <a:lumOff val="50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운영매뉴얼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/>
          <p:nvPr/>
        </p:nvSpPr>
        <p:spPr bwMode="auto">
          <a:xfrm>
            <a:off x="3758284" y="1604524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3758284" y="2664023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7" name="Rectangle 4"/>
          <p:cNvSpPr/>
          <p:nvPr/>
        </p:nvSpPr>
        <p:spPr bwMode="auto">
          <a:xfrm>
            <a:off x="3758284" y="3719867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28" name="Rectangle 4"/>
          <p:cNvSpPr/>
          <p:nvPr/>
        </p:nvSpPr>
        <p:spPr bwMode="auto">
          <a:xfrm>
            <a:off x="3758284" y="4771832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1" name="직사각형 30"/>
          <p:cNvSpPr>
            <a:spLocks noChangeArrowheads="1"/>
          </p:cNvSpPr>
          <p:nvPr/>
        </p:nvSpPr>
        <p:spPr bwMode="auto">
          <a:xfrm>
            <a:off x="1136576" y="1614208"/>
            <a:ext cx="2621707" cy="9606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프로그램 운영 방향</a:t>
            </a:r>
            <a:endParaRPr lang="ko-KR" altLang="en-US" sz="1400" spc="-5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38405" y="1611498"/>
            <a:ext cx="242733" cy="171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1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3" name="직사각형 30"/>
          <p:cNvSpPr>
            <a:spLocks noChangeArrowheads="1"/>
          </p:cNvSpPr>
          <p:nvPr/>
        </p:nvSpPr>
        <p:spPr bwMode="auto">
          <a:xfrm>
            <a:off x="1136576" y="2664075"/>
            <a:ext cx="2621707" cy="9606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프로그램 유형 및 운영 기준</a:t>
            </a:r>
            <a:endParaRPr lang="ko-KR" altLang="en-US" sz="1400" spc="-5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138405" y="2661365"/>
            <a:ext cx="242733" cy="171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2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5" name="직사각형 30"/>
          <p:cNvSpPr>
            <a:spLocks noChangeArrowheads="1"/>
          </p:cNvSpPr>
          <p:nvPr/>
        </p:nvSpPr>
        <p:spPr bwMode="auto">
          <a:xfrm>
            <a:off x="1136576" y="3722409"/>
            <a:ext cx="2621707" cy="9606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대회 및 리그 개최</a:t>
            </a:r>
            <a:endParaRPr lang="ko-KR" altLang="en-US" sz="1400" spc="-5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138405" y="3719699"/>
            <a:ext cx="242733" cy="171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3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4311" y="1734308"/>
            <a:ext cx="50723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프로그램의 기본적인 범위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구분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생애주기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기능수준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지역특화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뉴스포츠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프로그램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5079" y="3832476"/>
            <a:ext cx="50723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자체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대회 및 리그 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개최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교류전</a:t>
            </a: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개최 및 참여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생활체육대회 및 기존 리그 참여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5079" y="2780928"/>
            <a:ext cx="50723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유형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강습 및 레슨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자율활동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 운영 기준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엘리트선수반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30"/>
          <p:cNvSpPr>
            <a:spLocks noChangeArrowheads="1"/>
          </p:cNvSpPr>
          <p:nvPr/>
        </p:nvSpPr>
        <p:spPr bwMode="auto">
          <a:xfrm>
            <a:off x="1136576" y="4780742"/>
            <a:ext cx="2621707" cy="9606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578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외부 연계</a:t>
            </a:r>
            <a:r>
              <a:rPr lang="en-US" altLang="ko-KR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50" dirty="0" smtClean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endParaRPr lang="ko-KR" altLang="en-US" sz="1400" spc="-50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138405" y="4778032"/>
            <a:ext cx="242733" cy="171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4</a:t>
            </a:r>
            <a:endParaRPr lang="ko-KR" altLang="en-US" sz="12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5079" y="4879000"/>
            <a:ext cx="50723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외부 연계 방안 기준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 연계 방안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 연계 및 육성 방안</a:t>
            </a:r>
            <a:endParaRPr lang="en-US" altLang="ko-KR" sz="12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4"/>
          <p:cNvSpPr/>
          <p:nvPr/>
        </p:nvSpPr>
        <p:spPr bwMode="auto">
          <a:xfrm rot="10800000" flipV="1">
            <a:off x="1123039" y="1108560"/>
            <a:ext cx="2646015" cy="334832"/>
          </a:xfrm>
          <a:prstGeom prst="rect">
            <a:avLst/>
          </a:prstGeom>
          <a:solidFill>
            <a:srgbClr val="198B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latinLnBrk="0"/>
            <a:r>
              <a:rPr kumimoji="0" lang="ko-KR" altLang="en-US" sz="1600" kern="0" spc="-1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종목 및 프로그램 운영</a:t>
            </a:r>
            <a:endParaRPr kumimoji="0" lang="en-US" altLang="ko-KR" sz="1600" kern="0" spc="-1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9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운영 방향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 운영 범위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73859" y="4877102"/>
            <a:ext cx="8904290" cy="1205874"/>
            <a:chOff x="484914" y="2486384"/>
            <a:chExt cx="8904290" cy="1077069"/>
          </a:xfrm>
        </p:grpSpPr>
        <p:sp>
          <p:nvSpPr>
            <p:cNvPr id="57" name="직사각형 56"/>
            <p:cNvSpPr/>
            <p:nvPr/>
          </p:nvSpPr>
          <p:spPr>
            <a:xfrm>
              <a:off x="484914" y="2486384"/>
              <a:ext cx="1083536" cy="10770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연계 기관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701241" y="3264950"/>
              <a:ext cx="1014054" cy="298503"/>
              <a:chOff x="1701241" y="2920989"/>
              <a:chExt cx="1014054" cy="216000"/>
            </a:xfrm>
          </p:grpSpPr>
          <p:sp>
            <p:nvSpPr>
              <p:cNvPr id="70" name="직사각형 69"/>
              <p:cNvSpPr/>
              <p:nvPr/>
            </p:nvSpPr>
            <p:spPr bwMode="auto">
              <a:xfrm>
                <a:off x="1701241" y="2920989"/>
                <a:ext cx="1014054" cy="21600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직장</a:t>
                </a:r>
                <a:endParaRPr lang="ko-KR" altLang="en-US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1" name="AutoShape 15"/>
              <p:cNvSpPr>
                <a:spLocks noChangeArrowheads="1"/>
              </p:cNvSpPr>
              <p:nvPr/>
            </p:nvSpPr>
            <p:spPr bwMode="gray">
              <a:xfrm>
                <a:off x="1706056" y="2924407"/>
                <a:ext cx="144000" cy="1531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3</a:t>
                </a:r>
                <a:endParaRPr lang="ko-KR" altLang="en-US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493659" y="2486384"/>
              <a:ext cx="3379841" cy="687785"/>
              <a:chOff x="493659" y="2486384"/>
              <a:chExt cx="3379841" cy="687785"/>
            </a:xfrm>
          </p:grpSpPr>
          <p:sp>
            <p:nvSpPr>
              <p:cNvPr id="62" name="AutoShape 15"/>
              <p:cNvSpPr>
                <a:spLocks noChangeArrowheads="1"/>
              </p:cNvSpPr>
              <p:nvPr/>
            </p:nvSpPr>
            <p:spPr bwMode="gray">
              <a:xfrm>
                <a:off x="493659" y="2496938"/>
                <a:ext cx="144000" cy="23897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3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  <p:grpSp>
            <p:nvGrpSpPr>
              <p:cNvPr id="11" name="그룹 10"/>
              <p:cNvGrpSpPr/>
              <p:nvPr/>
            </p:nvGrpSpPr>
            <p:grpSpPr>
              <a:xfrm>
                <a:off x="1701241" y="2486384"/>
                <a:ext cx="1014054" cy="298503"/>
                <a:chOff x="1712980" y="2348880"/>
                <a:chExt cx="1014054" cy="216000"/>
              </a:xfrm>
            </p:grpSpPr>
            <p:sp>
              <p:nvSpPr>
                <p:cNvPr id="66" name="직사각형 65"/>
                <p:cNvSpPr/>
                <p:nvPr/>
              </p:nvSpPr>
              <p:spPr bwMode="auto">
                <a:xfrm>
                  <a:off x="1712980" y="2348880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지역사회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7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352298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1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1701241" y="2875666"/>
                <a:ext cx="1014054" cy="298503"/>
                <a:chOff x="1712980" y="2636912"/>
                <a:chExt cx="1014054" cy="216000"/>
              </a:xfrm>
            </p:grpSpPr>
            <p:sp>
              <p:nvSpPr>
                <p:cNvPr id="68" name="직사각형 67"/>
                <p:cNvSpPr/>
                <p:nvPr/>
              </p:nvSpPr>
              <p:spPr bwMode="auto">
                <a:xfrm>
                  <a:off x="1712980" y="2636912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학교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9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640330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2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8" name="그룹 7"/>
              <p:cNvGrpSpPr/>
              <p:nvPr/>
            </p:nvGrpSpPr>
            <p:grpSpPr>
              <a:xfrm>
                <a:off x="2859446" y="2486384"/>
                <a:ext cx="1014054" cy="298503"/>
                <a:chOff x="1701241" y="3209021"/>
                <a:chExt cx="1014054" cy="216000"/>
              </a:xfrm>
            </p:grpSpPr>
            <p:sp>
              <p:nvSpPr>
                <p:cNvPr id="72" name="직사각형 71"/>
                <p:cNvSpPr/>
                <p:nvPr/>
              </p:nvSpPr>
              <p:spPr bwMode="auto">
                <a:xfrm>
                  <a:off x="1701241" y="320902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가정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73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321243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4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7" name="그룹 6"/>
              <p:cNvGrpSpPr/>
              <p:nvPr/>
            </p:nvGrpSpPr>
            <p:grpSpPr>
              <a:xfrm>
                <a:off x="2859446" y="2875665"/>
                <a:ext cx="1014054" cy="298503"/>
                <a:chOff x="1721107" y="3475631"/>
                <a:chExt cx="1014054" cy="216000"/>
              </a:xfrm>
            </p:grpSpPr>
            <p:sp>
              <p:nvSpPr>
                <p:cNvPr id="74" name="직사각형 73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복지시설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75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5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</p:grpSp>
        <p:sp>
          <p:nvSpPr>
            <p:cNvPr id="82" name="Text Box 4"/>
            <p:cNvSpPr txBox="1">
              <a:spLocks noChangeArrowheads="1"/>
            </p:cNvSpPr>
            <p:nvPr/>
          </p:nvSpPr>
          <p:spPr bwMode="gray">
            <a:xfrm>
              <a:off x="3944887" y="2521400"/>
              <a:ext cx="5444317" cy="879685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지역커뮤니티의 場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으로서 </a:t>
              </a: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스포츠클럽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활용을 위한 프로그램 다양성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확보</a:t>
              </a:r>
              <a:endPara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가족이 함께 참여할 수 있는 가족 프로그램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운영 필요</a:t>
              </a:r>
              <a:endPara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지역 내 학교</a:t>
              </a:r>
              <a:r>
                <a:rPr lang="en-US" altLang="ko-KR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직장 스포츠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복지시설과의 </a:t>
              </a: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연계 프로그램을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통한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스포츠클럽의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활동 영역 확대 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88504" y="2039193"/>
            <a:ext cx="8900700" cy="1246173"/>
            <a:chOff x="488504" y="3713118"/>
            <a:chExt cx="8900700" cy="1113062"/>
          </a:xfrm>
        </p:grpSpPr>
        <p:sp>
          <p:nvSpPr>
            <p:cNvPr id="58" name="직사각형 57"/>
            <p:cNvSpPr/>
            <p:nvPr/>
          </p:nvSpPr>
          <p:spPr>
            <a:xfrm>
              <a:off x="488504" y="3713118"/>
              <a:ext cx="1083536" cy="11130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종목 유형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gray">
            <a:xfrm>
              <a:off x="488504" y="3715297"/>
              <a:ext cx="144000" cy="2389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712640" y="3721144"/>
              <a:ext cx="2174649" cy="1096369"/>
              <a:chOff x="1712640" y="3755172"/>
              <a:chExt cx="2174649" cy="715808"/>
            </a:xfrm>
          </p:grpSpPr>
          <p:grpSp>
            <p:nvGrpSpPr>
              <p:cNvPr id="84" name="그룹 83"/>
              <p:cNvGrpSpPr/>
              <p:nvPr/>
            </p:nvGrpSpPr>
            <p:grpSpPr>
              <a:xfrm>
                <a:off x="1712640" y="3755172"/>
                <a:ext cx="1014054" cy="196897"/>
                <a:chOff x="1712980" y="2348880"/>
                <a:chExt cx="1014054" cy="216000"/>
              </a:xfrm>
            </p:grpSpPr>
            <p:sp>
              <p:nvSpPr>
                <p:cNvPr id="85" name="직사각형 84"/>
                <p:cNvSpPr/>
                <p:nvPr/>
              </p:nvSpPr>
              <p:spPr bwMode="auto">
                <a:xfrm>
                  <a:off x="1712980" y="2348880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경기형</a:t>
                  </a:r>
                </a:p>
              </p:txBody>
            </p:sp>
            <p:sp>
              <p:nvSpPr>
                <p:cNvPr id="86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352298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1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87" name="그룹 86"/>
              <p:cNvGrpSpPr/>
              <p:nvPr/>
            </p:nvGrpSpPr>
            <p:grpSpPr>
              <a:xfrm>
                <a:off x="1712640" y="4011948"/>
                <a:ext cx="1014054" cy="196897"/>
                <a:chOff x="1712980" y="2636912"/>
                <a:chExt cx="1014054" cy="216000"/>
              </a:xfrm>
            </p:grpSpPr>
            <p:sp>
              <p:nvSpPr>
                <p:cNvPr id="88" name="직사각형 87"/>
                <p:cNvSpPr/>
                <p:nvPr/>
              </p:nvSpPr>
              <p:spPr bwMode="auto">
                <a:xfrm>
                  <a:off x="1712980" y="2636912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야외 </a:t>
                  </a:r>
                  <a:r>
                    <a:rPr lang="ko-KR" altLang="en-US" spc="-10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활동형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89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640330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2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90" name="그룹 89"/>
              <p:cNvGrpSpPr/>
              <p:nvPr/>
            </p:nvGrpSpPr>
            <p:grpSpPr>
              <a:xfrm>
                <a:off x="1712640" y="4268724"/>
                <a:ext cx="1014054" cy="196897"/>
                <a:chOff x="1701241" y="2920989"/>
                <a:chExt cx="1014054" cy="216000"/>
              </a:xfrm>
            </p:grpSpPr>
            <p:sp>
              <p:nvSpPr>
                <p:cNvPr id="91" name="직사각형 90"/>
                <p:cNvSpPr/>
                <p:nvPr/>
              </p:nvSpPr>
              <p:spPr bwMode="auto">
                <a:xfrm>
                  <a:off x="1701241" y="2920989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리듬형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92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2924407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3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93" name="그룹 92"/>
              <p:cNvGrpSpPr/>
              <p:nvPr/>
            </p:nvGrpSpPr>
            <p:grpSpPr>
              <a:xfrm>
                <a:off x="2870845" y="3755172"/>
                <a:ext cx="1014054" cy="196897"/>
                <a:chOff x="1701241" y="3209021"/>
                <a:chExt cx="1014054" cy="216000"/>
              </a:xfrm>
            </p:grpSpPr>
            <p:sp>
              <p:nvSpPr>
                <p:cNvPr id="94" name="직사각형 93"/>
                <p:cNvSpPr/>
                <p:nvPr/>
              </p:nvSpPr>
              <p:spPr bwMode="auto">
                <a:xfrm>
                  <a:off x="1701241" y="320902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체력단련형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95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321243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4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96" name="그룹 95"/>
              <p:cNvGrpSpPr/>
              <p:nvPr/>
            </p:nvGrpSpPr>
            <p:grpSpPr>
              <a:xfrm>
                <a:off x="2870845" y="4011947"/>
                <a:ext cx="1014054" cy="196897"/>
                <a:chOff x="1721107" y="3475631"/>
                <a:chExt cx="1014054" cy="216000"/>
              </a:xfrm>
            </p:grpSpPr>
            <p:sp>
              <p:nvSpPr>
                <p:cNvPr id="97" name="직사각형 96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재활체육형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98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5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14" name="그룹 113"/>
              <p:cNvGrpSpPr/>
              <p:nvPr/>
            </p:nvGrpSpPr>
            <p:grpSpPr>
              <a:xfrm>
                <a:off x="2873235" y="4274083"/>
                <a:ext cx="1014054" cy="196897"/>
                <a:chOff x="1721107" y="3475631"/>
                <a:chExt cx="1014054" cy="216000"/>
              </a:xfrm>
            </p:grpSpPr>
            <p:sp>
              <p:nvSpPr>
                <p:cNvPr id="115" name="직사각형 114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err="1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뉴스포츠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6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6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</p:grpSp>
        <p:sp>
          <p:nvSpPr>
            <p:cNvPr id="117" name="Text Box 4"/>
            <p:cNvSpPr txBox="1">
              <a:spLocks noChangeArrowheads="1"/>
            </p:cNvSpPr>
            <p:nvPr/>
          </p:nvSpPr>
          <p:spPr bwMode="gray">
            <a:xfrm>
              <a:off x="3944887" y="3754487"/>
              <a:ext cx="5444317" cy="879684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경기형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단체 종목을 주로 운영하되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(50%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이상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200" kern="0" spc="-1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비경쟁형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운동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개인운동 종목도 지역주민 수요에 맞추어 진행</a:t>
              </a:r>
              <a:r>
                <a:rPr lang="en-US" altLang="ko-KR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120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비인기종목까지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아우르는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스포츠클럽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육성</a:t>
              </a: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체력단련 및 재활 체육 등 전문화된 특수 프로그램 제공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88504" y="3404644"/>
            <a:ext cx="8712522" cy="1266920"/>
            <a:chOff x="488504" y="4791644"/>
            <a:chExt cx="8712522" cy="869604"/>
          </a:xfrm>
        </p:grpSpPr>
        <p:sp>
          <p:nvSpPr>
            <p:cNvPr id="59" name="직사각형 58"/>
            <p:cNvSpPr/>
            <p:nvPr/>
          </p:nvSpPr>
          <p:spPr>
            <a:xfrm>
              <a:off x="488504" y="4797248"/>
              <a:ext cx="1083536" cy="86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회원 대상</a:t>
              </a:r>
              <a:endPara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gray">
            <a:xfrm>
              <a:off x="488504" y="4791644"/>
              <a:ext cx="144000" cy="191721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1712640" y="4815250"/>
              <a:ext cx="2172259" cy="845998"/>
              <a:chOff x="1712640" y="4815250"/>
              <a:chExt cx="2172259" cy="713565"/>
            </a:xfrm>
          </p:grpSpPr>
          <p:grpSp>
            <p:nvGrpSpPr>
              <p:cNvPr id="99" name="그룹 98"/>
              <p:cNvGrpSpPr/>
              <p:nvPr/>
            </p:nvGrpSpPr>
            <p:grpSpPr>
              <a:xfrm>
                <a:off x="1712640" y="4815250"/>
                <a:ext cx="1014054" cy="196897"/>
                <a:chOff x="1712980" y="2348880"/>
                <a:chExt cx="1014054" cy="216000"/>
              </a:xfrm>
            </p:grpSpPr>
            <p:sp>
              <p:nvSpPr>
                <p:cNvPr id="100" name="직사각형 99"/>
                <p:cNvSpPr/>
                <p:nvPr/>
              </p:nvSpPr>
              <p:spPr bwMode="auto">
                <a:xfrm>
                  <a:off x="1712980" y="2348880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유아</a:t>
                  </a:r>
                  <a:r>
                    <a:rPr lang="en-US" altLang="ko-KR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</a:t>
                  </a:r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아동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01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352298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1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02" name="그룹 101"/>
              <p:cNvGrpSpPr/>
              <p:nvPr/>
            </p:nvGrpSpPr>
            <p:grpSpPr>
              <a:xfrm>
                <a:off x="1712640" y="5072026"/>
                <a:ext cx="1014054" cy="196897"/>
                <a:chOff x="1712980" y="2636912"/>
                <a:chExt cx="1014054" cy="216000"/>
              </a:xfrm>
            </p:grpSpPr>
            <p:sp>
              <p:nvSpPr>
                <p:cNvPr id="103" name="직사각형 102"/>
                <p:cNvSpPr/>
                <p:nvPr/>
              </p:nvSpPr>
              <p:spPr bwMode="auto">
                <a:xfrm>
                  <a:off x="1712980" y="2636912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청소년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04" name="AutoShape 15"/>
                <p:cNvSpPr>
                  <a:spLocks noChangeArrowheads="1"/>
                </p:cNvSpPr>
                <p:nvPr/>
              </p:nvSpPr>
              <p:spPr bwMode="gray">
                <a:xfrm>
                  <a:off x="1717795" y="2640330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2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05" name="그룹 104"/>
              <p:cNvGrpSpPr/>
              <p:nvPr/>
            </p:nvGrpSpPr>
            <p:grpSpPr>
              <a:xfrm>
                <a:off x="1712640" y="5328802"/>
                <a:ext cx="1014054" cy="196897"/>
                <a:chOff x="1701241" y="2920989"/>
                <a:chExt cx="1014054" cy="216000"/>
              </a:xfrm>
            </p:grpSpPr>
            <p:sp>
              <p:nvSpPr>
                <p:cNvPr id="106" name="직사각형 105"/>
                <p:cNvSpPr/>
                <p:nvPr/>
              </p:nvSpPr>
              <p:spPr bwMode="auto">
                <a:xfrm>
                  <a:off x="1701241" y="2920989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성인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07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2924407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3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08" name="그룹 107"/>
              <p:cNvGrpSpPr/>
              <p:nvPr/>
            </p:nvGrpSpPr>
            <p:grpSpPr>
              <a:xfrm>
                <a:off x="2870845" y="4815250"/>
                <a:ext cx="1014054" cy="196897"/>
                <a:chOff x="1701241" y="3209021"/>
                <a:chExt cx="1014054" cy="216000"/>
              </a:xfrm>
            </p:grpSpPr>
            <p:sp>
              <p:nvSpPr>
                <p:cNvPr id="109" name="직사각형 108"/>
                <p:cNvSpPr/>
                <p:nvPr/>
              </p:nvSpPr>
              <p:spPr bwMode="auto">
                <a:xfrm>
                  <a:off x="1701241" y="320902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노인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0" name="AutoShape 15"/>
                <p:cNvSpPr>
                  <a:spLocks noChangeArrowheads="1"/>
                </p:cNvSpPr>
                <p:nvPr/>
              </p:nvSpPr>
              <p:spPr bwMode="gray">
                <a:xfrm>
                  <a:off x="1706056" y="321243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4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11" name="그룹 110"/>
              <p:cNvGrpSpPr/>
              <p:nvPr/>
            </p:nvGrpSpPr>
            <p:grpSpPr>
              <a:xfrm>
                <a:off x="2870845" y="5072025"/>
                <a:ext cx="1014054" cy="196897"/>
                <a:chOff x="1721107" y="3475631"/>
                <a:chExt cx="1014054" cy="216000"/>
              </a:xfrm>
            </p:grpSpPr>
            <p:sp>
              <p:nvSpPr>
                <p:cNvPr id="112" name="직사각형 111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여성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3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5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118" name="그룹 117"/>
              <p:cNvGrpSpPr/>
              <p:nvPr/>
            </p:nvGrpSpPr>
            <p:grpSpPr>
              <a:xfrm>
                <a:off x="2864261" y="5331918"/>
                <a:ext cx="1014054" cy="196897"/>
                <a:chOff x="1721107" y="3475631"/>
                <a:chExt cx="1014054" cy="216000"/>
              </a:xfrm>
            </p:grpSpPr>
            <p:sp>
              <p:nvSpPr>
                <p:cNvPr id="119" name="직사각형 118"/>
                <p:cNvSpPr/>
                <p:nvPr/>
              </p:nvSpPr>
              <p:spPr bwMode="auto">
                <a:xfrm>
                  <a:off x="1721107" y="3475631"/>
                  <a:ext cx="1014054" cy="21600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pc="-100" dirty="0" smtClean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소외계층</a:t>
                  </a:r>
                  <a:endParaRPr lang="ko-KR" altLang="en-US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0" name="AutoShape 15"/>
                <p:cNvSpPr>
                  <a:spLocks noChangeArrowheads="1"/>
                </p:cNvSpPr>
                <p:nvPr/>
              </p:nvSpPr>
              <p:spPr bwMode="gray">
                <a:xfrm>
                  <a:off x="1725922" y="3479049"/>
                  <a:ext cx="144000" cy="1531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anchor="ctr"/>
                <a:lstStyle/>
                <a:p>
                  <a:pPr algn="ctr"/>
                  <a:r>
                    <a:rPr lang="en-US" altLang="ko-KR" i="1" dirty="0" smtClean="0">
                      <a:solidFill>
                        <a:prstClr val="white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abic Typesetting" pitchFamily="66" charset="-78"/>
                    </a:rPr>
                    <a:t>6</a:t>
                  </a:r>
                  <a:endParaRPr lang="ko-KR" altLang="en-US" i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endParaRPr>
                </a:p>
              </p:txBody>
            </p:sp>
          </p:grpSp>
        </p:grpSp>
        <p:sp>
          <p:nvSpPr>
            <p:cNvPr id="121" name="Text Box 4"/>
            <p:cNvSpPr txBox="1">
              <a:spLocks noChangeArrowheads="1"/>
            </p:cNvSpPr>
            <p:nvPr/>
          </p:nvSpPr>
          <p:spPr bwMode="gray">
            <a:xfrm>
              <a:off x="3944888" y="4900961"/>
              <a:ext cx="5256138" cy="614949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성인위주의 스포츠클럽 운영에서 탈피한 </a:t>
              </a:r>
              <a:r>
                <a:rPr lang="ko-KR" altLang="en-US" sz="1200" b="0" kern="0" spc="-1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다연령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체계 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구축</a:t>
              </a:r>
              <a:endPara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운영하고 있는 모든 종목에서 </a:t>
              </a:r>
              <a:r>
                <a:rPr lang="ko-KR" altLang="en-US" sz="1200" kern="0" spc="-1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다연령과</a:t>
              </a:r>
              <a:r>
                <a:rPr lang="ko-KR" altLang="en-US" sz="120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소외계층이 참여</a:t>
              </a: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하는 형태로 발전</a:t>
              </a:r>
              <a:endPara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auto" latinLnBrk="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노인</a:t>
              </a:r>
              <a:r>
                <a:rPr lang="en-US" altLang="ko-KR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여성</a:t>
              </a:r>
              <a:r>
                <a:rPr lang="en-US" altLang="ko-KR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장애인 등 스포츠활동 참여 </a:t>
              </a:r>
              <a:r>
                <a:rPr lang="ko-KR" altLang="en-US" sz="120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소외계층을 위한 프로그램 </a:t>
              </a:r>
              <a:r>
                <a:rPr lang="ko-KR" altLang="en-US" sz="1200" b="0" kern="0" spc="-1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운영</a:t>
              </a:r>
            </a:p>
          </p:txBody>
        </p:sp>
      </p:grpSp>
      <p:sp>
        <p:nvSpPr>
          <p:cNvPr id="122" name="AutoShape 55"/>
          <p:cNvSpPr>
            <a:spLocks noChangeArrowheads="1"/>
          </p:cNvSpPr>
          <p:nvPr/>
        </p:nvSpPr>
        <p:spPr bwMode="auto">
          <a:xfrm>
            <a:off x="48003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프로그램 운영 범위는 종목 유형에 따른 범위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대상에 따른 범위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연계 기관에 따른 범위로 구분할 수 있음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4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운영 방향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 구</a:t>
              </a: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분</a:t>
              </a:r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484914" y="2034707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생애주기 프로그램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488504" y="3084202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기능 수준별 프로그램 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488504" y="4136102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지역 특화 프로그램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gray">
          <a:xfrm>
            <a:off x="1568624" y="2029300"/>
            <a:ext cx="3384376" cy="907941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스포츠클럽의 </a:t>
            </a:r>
            <a:r>
              <a:rPr lang="ko-KR" altLang="en-US" sz="1200" b="0" kern="0" spc="-15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다종목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다부서로의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전환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유아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아동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청소년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노인을 대상으로 한 생애주기 프로그램 중점적 확대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여성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장애인 등 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소외계층을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위한 프로그램 제공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gray">
          <a:xfrm>
            <a:off x="1568624" y="3073662"/>
            <a:ext cx="3384376" cy="904656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낮은 운동 기능 수준 때문에 스포츠클럽 참여가 어려운 사람들의 동기유발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생애주기 별 프로그램과 연계한 운동기능 수준에 따른 프로그램 제공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gray">
          <a:xfrm>
            <a:off x="1568624" y="4131642"/>
            <a:ext cx="3384376" cy="684803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지역사회의 지리적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지형적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문화적 특성을 고려한 프로그램 제공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스포츠클럽을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중심으로 지역사회 커뮤니티 형성</a:t>
            </a:r>
          </a:p>
        </p:txBody>
      </p:sp>
      <p:pic>
        <p:nvPicPr>
          <p:cNvPr id="83" name="그림 82" descr="1.jpg"/>
          <p:cNvPicPr>
            <a:picLocks noChangeAspect="1"/>
          </p:cNvPicPr>
          <p:nvPr/>
        </p:nvPicPr>
        <p:blipFill>
          <a:blip r:embed="rId2" cstate="print"/>
          <a:srcRect l="3311" t="35891" r="2882" b="42996"/>
          <a:stretch>
            <a:fillRect/>
          </a:stretch>
        </p:blipFill>
        <p:spPr>
          <a:xfrm>
            <a:off x="4975715" y="2078583"/>
            <a:ext cx="4432868" cy="271861"/>
          </a:xfrm>
          <a:prstGeom prst="rect">
            <a:avLst/>
          </a:prstGeom>
        </p:spPr>
      </p:pic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8329029" y="2375819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노인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6093486" y="2375819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아동</a:t>
            </a:r>
            <a:r>
              <a:rPr lang="en-US" altLang="ko-KR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청소년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AutoShape 8"/>
          <p:cNvSpPr>
            <a:spLocks noChangeArrowheads="1"/>
          </p:cNvSpPr>
          <p:nvPr/>
        </p:nvSpPr>
        <p:spPr bwMode="auto">
          <a:xfrm>
            <a:off x="4975714" y="2375819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영</a:t>
            </a:r>
            <a:r>
              <a:rPr lang="en-US" altLang="ko-KR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유아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975715" y="2532733"/>
            <a:ext cx="10799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신체 발달 및 놀이 활용 프로 그램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7259135" y="2532734"/>
            <a:ext cx="107258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직장인 주말 수업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소외계층  프로그램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8386303" y="2532733"/>
            <a:ext cx="102986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실버 스포츠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건강 관리 프로그램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6141178" y="2532734"/>
            <a:ext cx="10727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체력 발달 프로그램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유명선수 참여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캠프 </a:t>
            </a:r>
          </a:p>
        </p:txBody>
      </p:sp>
      <p:sp>
        <p:nvSpPr>
          <p:cNvPr id="88" name="AutoShape 6"/>
          <p:cNvSpPr>
            <a:spLocks noChangeArrowheads="1"/>
          </p:cNvSpPr>
          <p:nvPr/>
        </p:nvSpPr>
        <p:spPr bwMode="auto">
          <a:xfrm>
            <a:off x="7211258" y="2375819"/>
            <a:ext cx="1080000" cy="149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rIns="18000" anchor="ctr"/>
          <a:lstStyle/>
          <a:p>
            <a:pPr algn="ctr">
              <a:lnSpc>
                <a:spcPts val="1000"/>
              </a:lnSpc>
            </a:pPr>
            <a:r>
              <a:rPr lang="ko-KR" altLang="en-US" sz="10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  <a:endParaRPr lang="ko-KR" altLang="en-US" sz="10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" name="Rectangle 14"/>
          <p:cNvSpPr>
            <a:spLocks noChangeArrowheads="1"/>
          </p:cNvSpPr>
          <p:nvPr/>
        </p:nvSpPr>
        <p:spPr bwMode="gray">
          <a:xfrm>
            <a:off x="4914309" y="2029300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91419" y="5187335"/>
            <a:ext cx="1083536" cy="8954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err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뉴스포츠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프로그램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gray">
          <a:xfrm>
            <a:off x="1571539" y="5188169"/>
            <a:ext cx="3384376" cy="904656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기존에 종목 외의 다른 종목을 제공함으로써 스포츠클럽 유형 다양화</a:t>
            </a:r>
          </a:p>
          <a:p>
            <a:pPr marL="171450" indent="-171450" fontAlgn="auto" latinLnBrk="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올림픽종목</a:t>
            </a:r>
            <a:r>
              <a:rPr lang="en-US" altLang="ko-KR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인기 종목이 아닌 참가자 중심의 </a:t>
            </a:r>
            <a: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체험형</a:t>
            </a:r>
            <a:r>
              <a:rPr lang="ko-KR" altLang="en-US" sz="12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kern="0" spc="-15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뉴스포츠</a:t>
            </a:r>
            <a:r>
              <a:rPr lang="ko-KR" altLang="en-US" sz="120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프로그램 제공</a:t>
            </a:r>
          </a:p>
        </p:txBody>
      </p:sp>
      <p:sp>
        <p:nvSpPr>
          <p:cNvPr id="109" name="Rectangle 14"/>
          <p:cNvSpPr>
            <a:spLocks noChangeArrowheads="1"/>
          </p:cNvSpPr>
          <p:nvPr/>
        </p:nvSpPr>
        <p:spPr bwMode="gray">
          <a:xfrm>
            <a:off x="4908401" y="5181927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000707" y="5243915"/>
            <a:ext cx="1680485" cy="755764"/>
            <a:chOff x="4953000" y="3377959"/>
            <a:chExt cx="2529089" cy="726371"/>
          </a:xfrm>
        </p:grpSpPr>
        <p:pic>
          <p:nvPicPr>
            <p:cNvPr id="110" name="그림 109" descr="t(1).jpg"/>
            <p:cNvPicPr>
              <a:picLocks noChangeAspect="1"/>
            </p:cNvPicPr>
            <p:nvPr/>
          </p:nvPicPr>
          <p:blipFill>
            <a:blip r:embed="rId3" cstate="print"/>
            <a:srcRect l="2283" t="3113" r="6412" b="61078"/>
            <a:stretch>
              <a:fillRect/>
            </a:stretch>
          </p:blipFill>
          <p:spPr>
            <a:xfrm>
              <a:off x="4953000" y="3384330"/>
              <a:ext cx="1237734" cy="720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</p:pic>
        <p:pic>
          <p:nvPicPr>
            <p:cNvPr id="111" name="그림 110" descr="teeball.jpg"/>
            <p:cNvPicPr>
              <a:picLocks noChangeAspect="1"/>
            </p:cNvPicPr>
            <p:nvPr/>
          </p:nvPicPr>
          <p:blipFill>
            <a:blip r:embed="rId4" cstate="print"/>
            <a:srcRect l="3704" t="34609" r="3704" b="41126"/>
            <a:stretch>
              <a:fillRect/>
            </a:stretch>
          </p:blipFill>
          <p:spPr>
            <a:xfrm>
              <a:off x="6149656" y="3377959"/>
              <a:ext cx="1332433" cy="720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12" name="직사각형 111"/>
          <p:cNvSpPr/>
          <p:nvPr/>
        </p:nvSpPr>
        <p:spPr>
          <a:xfrm>
            <a:off x="6730268" y="5246492"/>
            <a:ext cx="2622330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족구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풋살과 같은 기존  뉴스포츠 종목 활성화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추크볼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티볼</a:t>
            </a:r>
            <a:r>
              <a: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넷볼 등 기존 시설 활용이 용이한 뉴스포츠 종목  추가 운영</a:t>
            </a:r>
            <a:endParaRPr lang="en-US" altLang="ko-KR" sz="1000" b="0" kern="0" spc="-15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fontAlgn="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한국뉴스포츠협회와 협력을 통한 새로운 뉴스포츠 프로그램 추가 운영 </a:t>
            </a:r>
          </a:p>
        </p:txBody>
      </p:sp>
      <p:grpSp>
        <p:nvGrpSpPr>
          <p:cNvPr id="138" name="그룹 137"/>
          <p:cNvGrpSpPr/>
          <p:nvPr/>
        </p:nvGrpSpPr>
        <p:grpSpPr>
          <a:xfrm>
            <a:off x="4961467" y="3101236"/>
            <a:ext cx="4574644" cy="824052"/>
            <a:chOff x="4880992" y="4365104"/>
            <a:chExt cx="4574644" cy="792000"/>
          </a:xfrm>
        </p:grpSpPr>
        <p:sp>
          <p:nvSpPr>
            <p:cNvPr id="119" name="AutoShape 8"/>
            <p:cNvSpPr>
              <a:spLocks noChangeArrowheads="1"/>
            </p:cNvSpPr>
            <p:nvPr/>
          </p:nvSpPr>
          <p:spPr bwMode="auto">
            <a:xfrm>
              <a:off x="5529064" y="4365242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리그제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6697677" y="4365104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전국대회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도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시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군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구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대회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및  리그와 종목별 연계</a:t>
              </a:r>
            </a:p>
          </p:txBody>
        </p:sp>
        <p:sp>
          <p:nvSpPr>
            <p:cNvPr id="121" name="AutoShape 8"/>
            <p:cNvSpPr>
              <a:spLocks noChangeArrowheads="1"/>
            </p:cNvSpPr>
            <p:nvPr/>
          </p:nvSpPr>
          <p:spPr bwMode="auto">
            <a:xfrm>
              <a:off x="5529064" y="4789265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초보자프로그램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6697677" y="4789219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스포츠교실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강습회</a:t>
              </a:r>
            </a:p>
          </p:txBody>
        </p:sp>
        <p:sp>
          <p:nvSpPr>
            <p:cNvPr id="123" name="AutoShape 8"/>
            <p:cNvSpPr>
              <a:spLocks noChangeArrowheads="1"/>
            </p:cNvSpPr>
            <p:nvPr/>
          </p:nvSpPr>
          <p:spPr bwMode="auto">
            <a:xfrm>
              <a:off x="4880992" y="4802498"/>
              <a:ext cx="468000" cy="354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비경쟁형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4" name="AutoShape 8"/>
            <p:cNvSpPr>
              <a:spLocks noChangeArrowheads="1"/>
            </p:cNvSpPr>
            <p:nvPr/>
          </p:nvSpPr>
          <p:spPr bwMode="auto">
            <a:xfrm>
              <a:off x="4880992" y="4374212"/>
              <a:ext cx="468000" cy="354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경쟁형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5" name="꺾인 연결선 119"/>
            <p:cNvCxnSpPr>
              <a:stCxn id="124" idx="3"/>
              <a:endCxn id="119" idx="1"/>
            </p:cNvCxnSpPr>
            <p:nvPr/>
          </p:nvCxnSpPr>
          <p:spPr>
            <a:xfrm flipV="1">
              <a:off x="5348992" y="4445834"/>
              <a:ext cx="180072" cy="10568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꺾인 연결선 122"/>
            <p:cNvCxnSpPr>
              <a:stCxn id="124" idx="3"/>
              <a:endCxn id="121" idx="1"/>
            </p:cNvCxnSpPr>
            <p:nvPr/>
          </p:nvCxnSpPr>
          <p:spPr>
            <a:xfrm>
              <a:off x="5348992" y="4551515"/>
              <a:ext cx="180072" cy="31834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꺾인 연결선 125"/>
            <p:cNvCxnSpPr>
              <a:stCxn id="123" idx="3"/>
              <a:endCxn id="121" idx="1"/>
            </p:cNvCxnSpPr>
            <p:nvPr/>
          </p:nvCxnSpPr>
          <p:spPr>
            <a:xfrm flipV="1">
              <a:off x="5348992" y="4869857"/>
              <a:ext cx="180072" cy="109944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직사각형 127"/>
            <p:cNvSpPr/>
            <p:nvPr/>
          </p:nvSpPr>
          <p:spPr>
            <a:xfrm>
              <a:off x="6697677" y="4563564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유소년 선수 육성 및 엘리트체육과의 연계</a:t>
              </a:r>
            </a:p>
          </p:txBody>
        </p:sp>
        <p:sp>
          <p:nvSpPr>
            <p:cNvPr id="129" name="AutoShape 8"/>
            <p:cNvSpPr>
              <a:spLocks noChangeArrowheads="1"/>
            </p:cNvSpPr>
            <p:nvPr/>
          </p:nvSpPr>
          <p:spPr bwMode="auto">
            <a:xfrm>
              <a:off x="5529064" y="4563564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육성 프로그램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0" name="꺾인 연결선 122"/>
            <p:cNvCxnSpPr>
              <a:stCxn id="124" idx="3"/>
              <a:endCxn id="129" idx="1"/>
            </p:cNvCxnSpPr>
            <p:nvPr/>
          </p:nvCxnSpPr>
          <p:spPr>
            <a:xfrm>
              <a:off x="5348992" y="4551515"/>
              <a:ext cx="180072" cy="9264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AutoShape 8"/>
            <p:cNvSpPr>
              <a:spLocks noChangeArrowheads="1"/>
            </p:cNvSpPr>
            <p:nvPr/>
          </p:nvSpPr>
          <p:spPr bwMode="auto">
            <a:xfrm>
              <a:off x="5529064" y="4992254"/>
              <a:ext cx="1116000" cy="16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참여확대 프로그램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6697677" y="4992185"/>
              <a:ext cx="2757959" cy="1479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놀이활동 및 </a:t>
              </a:r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프로그램</a:t>
              </a:r>
            </a:p>
          </p:txBody>
        </p:sp>
        <p:cxnSp>
          <p:nvCxnSpPr>
            <p:cNvPr id="133" name="꺾인 연결선 125"/>
            <p:cNvCxnSpPr>
              <a:stCxn id="123" idx="3"/>
              <a:endCxn id="131" idx="1"/>
            </p:cNvCxnSpPr>
            <p:nvPr/>
          </p:nvCxnSpPr>
          <p:spPr>
            <a:xfrm>
              <a:off x="5348992" y="4979801"/>
              <a:ext cx="180072" cy="9304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4"/>
          <p:cNvSpPr>
            <a:spLocks noChangeArrowheads="1"/>
          </p:cNvSpPr>
          <p:nvPr/>
        </p:nvSpPr>
        <p:spPr bwMode="gray">
          <a:xfrm>
            <a:off x="4914860" y="3065998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gray">
          <a:xfrm>
            <a:off x="4923327" y="4130719"/>
            <a:ext cx="4536000" cy="90087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 b="0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1" name="그룹 150"/>
          <p:cNvGrpSpPr/>
          <p:nvPr/>
        </p:nvGrpSpPr>
        <p:grpSpPr>
          <a:xfrm>
            <a:off x="4964370" y="4157148"/>
            <a:ext cx="4411342" cy="849402"/>
            <a:chOff x="6449214" y="78814"/>
            <a:chExt cx="2113907" cy="1028619"/>
          </a:xfrm>
        </p:grpSpPr>
        <p:sp>
          <p:nvSpPr>
            <p:cNvPr id="142" name="AutoShape 5"/>
            <p:cNvSpPr>
              <a:spLocks noChangeArrowheads="1"/>
            </p:cNvSpPr>
            <p:nvPr/>
          </p:nvSpPr>
          <p:spPr bwMode="auto">
            <a:xfrm>
              <a:off x="6797791" y="78814"/>
              <a:ext cx="432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해양형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7256278" y="96938"/>
              <a:ext cx="1053975" cy="1863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윈드서핑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카누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스킨 스쿠버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바다수영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7256278" y="295683"/>
              <a:ext cx="967413" cy="1863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MTB, </a:t>
              </a:r>
              <a:r>
                <a:rPr lang="ko-KR" altLang="en-US" sz="1000" b="0" kern="0" spc="-1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클라이밍</a:t>
              </a:r>
              <a:r>
                <a:rPr lang="en-US" altLang="ko-KR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승마 등</a:t>
              </a:r>
            </a:p>
          </p:txBody>
        </p:sp>
        <p:sp>
          <p:nvSpPr>
            <p:cNvPr id="145" name="AutoShape 5"/>
            <p:cNvSpPr>
              <a:spLocks noChangeArrowheads="1"/>
            </p:cNvSpPr>
            <p:nvPr/>
          </p:nvSpPr>
          <p:spPr bwMode="auto">
            <a:xfrm>
              <a:off x="6797791" y="510580"/>
              <a:ext cx="432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항공형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6" name="AutoShape 8"/>
            <p:cNvSpPr>
              <a:spLocks noChangeArrowheads="1"/>
            </p:cNvSpPr>
            <p:nvPr/>
          </p:nvSpPr>
          <p:spPr bwMode="auto">
            <a:xfrm>
              <a:off x="6797791" y="290321"/>
              <a:ext cx="432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산악형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7256277" y="515942"/>
              <a:ext cx="840587" cy="1863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패러글라이딩 등</a:t>
              </a:r>
            </a:p>
          </p:txBody>
        </p:sp>
        <p:sp>
          <p:nvSpPr>
            <p:cNvPr id="148" name="AutoShape 5"/>
            <p:cNvSpPr>
              <a:spLocks noChangeArrowheads="1"/>
            </p:cNvSpPr>
            <p:nvPr/>
          </p:nvSpPr>
          <p:spPr bwMode="auto">
            <a:xfrm>
              <a:off x="6449214" y="87332"/>
              <a:ext cx="324000" cy="603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지역 이점 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활용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9" name="AutoShape 5"/>
            <p:cNvSpPr>
              <a:spLocks noChangeArrowheads="1"/>
            </p:cNvSpPr>
            <p:nvPr/>
          </p:nvSpPr>
          <p:spPr bwMode="auto">
            <a:xfrm>
              <a:off x="6449214" y="744553"/>
              <a:ext cx="324000" cy="3628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" rIns="18000" anchor="ctr"/>
            <a:lstStyle/>
            <a:p>
              <a:pPr algn="ctr"/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 문화 </a:t>
              </a:r>
              <a: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0" spc="-1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특성반영</a:t>
              </a:r>
              <a:endParaRPr lang="ko-KR" altLang="en-US" sz="1000" b="0" spc="-15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6779937" y="715614"/>
              <a:ext cx="1783184" cy="3727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고령화 지역 노인대상 생활체육 스포츠 프로그램 활성화</a:t>
              </a:r>
              <a:endPara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fontAlgn="t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ko-KR" altLang="en-US" sz="1000" b="0" kern="0" spc="-1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다문화 가정 어울림 생활체육 프로그램</a:t>
              </a:r>
              <a:endParaRPr lang="en-US" altLang="ko-KR" sz="100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52" name="AutoShape 55"/>
          <p:cNvSpPr>
            <a:spLocks noChangeArrowheads="1"/>
          </p:cNvSpPr>
          <p:nvPr/>
        </p:nvSpPr>
        <p:spPr bwMode="auto">
          <a:xfrm>
            <a:off x="480037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연령별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생애주기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기능수준별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프로그램으로 구분해서 운영해야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하며 지역 특수성을 살린 종목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뉴스포츠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프로그램 등 다양한 종목을 운영하여 회원의 다양한 수요를 충족시켜야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739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882" y="393906"/>
            <a:ext cx="4445118" cy="597572"/>
            <a:chOff x="649871" y="554084"/>
            <a:chExt cx="4445118" cy="59757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스포츠클럽 필요성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선진사례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5967" y="2058786"/>
            <a:ext cx="4199022" cy="396040"/>
            <a:chOff x="488504" y="1052736"/>
            <a:chExt cx="8928935" cy="396040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일본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사회문제 해결을 위한 스포츠클럽 육성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37357" y="2062664"/>
            <a:ext cx="4199022" cy="396040"/>
            <a:chOff x="488504" y="1052736"/>
            <a:chExt cx="8928935" cy="39604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488504" y="1052736"/>
              <a:ext cx="8928935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271463" algn="l"/>
                </a:tabLst>
                <a:defRPr/>
              </a:pP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독일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클럽을 통한 지역커뮤니티 활성화</a:t>
              </a:r>
              <a:r>
                <a:rPr kumimoji="0" lang="en-US" altLang="ko-KR" sz="1600" kern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!</a:t>
              </a:r>
              <a:endParaRPr kumimoji="0" lang="en-US" altLang="ko-KR" sz="16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Rectangle 4"/>
            <p:cNvSpPr/>
            <p:nvPr/>
          </p:nvSpPr>
          <p:spPr bwMode="auto">
            <a:xfrm flipV="1">
              <a:off x="489268" y="1412776"/>
              <a:ext cx="8928171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nl-BE" sz="1800" b="0" kern="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 bwMode="auto">
          <a:xfrm>
            <a:off x="704850" y="1346960"/>
            <a:ext cx="8496300" cy="52540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선진국은 이와 같은 스포츠의 긍정적인 효과를 확산시키기 위해</a:t>
            </a:r>
            <a:endParaRPr lang="en-US" altLang="ko-KR" sz="1400" spc="-1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육성 및 활성화 정책을 적극적으로 수립하고 실행하고 있음</a:t>
            </a:r>
            <a:r>
              <a:rPr lang="en-US" altLang="ko-KR" sz="14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endParaRPr lang="en-US" altLang="ko-KR" sz="14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67044" y="3284984"/>
            <a:ext cx="8826044" cy="2894607"/>
            <a:chOff x="667044" y="2672916"/>
            <a:chExt cx="8826044" cy="2894607"/>
          </a:xfrm>
        </p:grpSpPr>
        <p:sp>
          <p:nvSpPr>
            <p:cNvPr id="25" name="직사각형 30"/>
            <p:cNvSpPr>
              <a:spLocks noChangeArrowheads="1"/>
            </p:cNvSpPr>
            <p:nvPr/>
          </p:nvSpPr>
          <p:spPr bwMode="auto">
            <a:xfrm>
              <a:off x="667044" y="3913012"/>
              <a:ext cx="605016" cy="16185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성공</a:t>
              </a:r>
              <a: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요인</a:t>
              </a:r>
            </a:p>
          </p:txBody>
        </p:sp>
        <p:sp>
          <p:nvSpPr>
            <p:cNvPr id="26" name="직사각형 30"/>
            <p:cNvSpPr>
              <a:spLocks noChangeArrowheads="1"/>
            </p:cNvSpPr>
            <p:nvPr/>
          </p:nvSpPr>
          <p:spPr bwMode="auto">
            <a:xfrm>
              <a:off x="667044" y="2673041"/>
              <a:ext cx="605016" cy="5189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제도</a:t>
              </a:r>
            </a:p>
          </p:txBody>
        </p:sp>
        <p:sp>
          <p:nvSpPr>
            <p:cNvPr id="27" name="직사각형 30"/>
            <p:cNvSpPr>
              <a:spLocks noChangeArrowheads="1"/>
            </p:cNvSpPr>
            <p:nvPr/>
          </p:nvSpPr>
          <p:spPr bwMode="auto">
            <a:xfrm>
              <a:off x="667044" y="3254240"/>
              <a:ext cx="605016" cy="5229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 bwMode="auto">
            <a:xfrm>
              <a:off x="688467" y="3834821"/>
              <a:ext cx="428400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1290802" y="3261844"/>
              <a:ext cx="4094246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교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시설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활용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(89%),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학생 비율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(37%),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보조금 외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(50%)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 수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3,600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여개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회원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수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2,006 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만명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인구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15.8%)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1290802" y="2672916"/>
              <a:ext cx="4022361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NPO(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비영리단체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등록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보조금 및 세제혜택 제공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종합형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지역스포츠클럽 육성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다종목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지도자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자율 운영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31" name="Rectangle 76"/>
            <p:cNvSpPr>
              <a:spLocks noChangeArrowheads="1"/>
            </p:cNvSpPr>
            <p:nvPr/>
          </p:nvSpPr>
          <p:spPr bwMode="auto">
            <a:xfrm>
              <a:off x="1280715" y="3921121"/>
              <a:ext cx="3711996" cy="16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지역사회 문제의 해결책으로 스포츠클럽 육성</a:t>
              </a:r>
              <a: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개인주의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지역 커뮤니티 붕괴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노인 건강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문제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 )</a:t>
              </a:r>
              <a:endParaRPr kumimoji="0"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법∙제도 개선으로 클럽 시설 환경 조성  </a:t>
              </a:r>
              <a:r>
                <a:rPr kumimoji="0" lang="en-US" altLang="ko-KR" sz="13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3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학교 체육시설 개방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공공시설의 지정관리자 제도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지역 커뮤니티의 場 역할 수행</a:t>
              </a:r>
              <a: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대부분 자원봉사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자율적 운영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문화활동 병행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2" name="직사각형 30"/>
            <p:cNvSpPr>
              <a:spLocks noChangeArrowheads="1"/>
            </p:cNvSpPr>
            <p:nvPr/>
          </p:nvSpPr>
          <p:spPr bwMode="auto">
            <a:xfrm>
              <a:off x="5135873" y="3949016"/>
              <a:ext cx="654609" cy="16185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성공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요인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0"/>
            <p:cNvSpPr>
              <a:spLocks noChangeArrowheads="1"/>
            </p:cNvSpPr>
            <p:nvPr/>
          </p:nvSpPr>
          <p:spPr bwMode="auto">
            <a:xfrm>
              <a:off x="5135873" y="2709045"/>
              <a:ext cx="654609" cy="5189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클럽</a:t>
              </a:r>
              <a: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제도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직사각형 30"/>
            <p:cNvSpPr>
              <a:spLocks noChangeArrowheads="1"/>
            </p:cNvSpPr>
            <p:nvPr/>
          </p:nvSpPr>
          <p:spPr bwMode="auto">
            <a:xfrm>
              <a:off x="5135873" y="3290244"/>
              <a:ext cx="654609" cy="5229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  <a:r>
                <a:rPr lang="en-US" altLang="ko-KR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*</a:t>
              </a:r>
              <a:endParaRPr lang="ko-KR" altLang="en-US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5805056" y="3297848"/>
              <a:ext cx="3611964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자체 시설 보유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(40%),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성인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외 비율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(42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%),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보조금 외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(89%)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수 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11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만개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회원 수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2,750</a:t>
              </a:r>
              <a:r>
                <a:rPr kumimoji="0" lang="ko-KR" altLang="en-US" b="0" spc="-100" dirty="0" err="1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만명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인구 </a:t>
              </a:r>
              <a:r>
                <a:rPr kumimoji="0" lang="en-US" altLang="ko-KR" b="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35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%),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5805056" y="2708920"/>
              <a:ext cx="3535941" cy="49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비영리법인 등록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사업비 지원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조세 감면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무상임대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특정 연령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,/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계층 집중 억제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우수한 인프라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대부분 무상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 </a:t>
              </a:r>
              <a:endParaRPr kumimoji="0"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7" name="Rectangle 76"/>
            <p:cNvSpPr>
              <a:spLocks noChangeArrowheads="1"/>
            </p:cNvSpPr>
            <p:nvPr/>
          </p:nvSpPr>
          <p:spPr bwMode="auto">
            <a:xfrm>
              <a:off x="5781092" y="3957125"/>
              <a:ext cx="3711996" cy="16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</a:defRPr>
              </a:lvl9pPr>
            </a:lstStyle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생활체육 중심으로 정부 주도의 전략적 육성</a:t>
              </a:r>
              <a: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3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스포츠인프라 구축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전담조직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**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편성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캠페인 전개 등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</a:t>
              </a:r>
              <a:endParaRPr kumimoji="0" lang="en-US" altLang="ko-KR" b="0" spc="-100" dirty="0" smtClean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클럽 회원 중심의 운영으로 자발성 극대화</a:t>
              </a:r>
              <a: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/>
              </a:r>
              <a:br>
                <a:rPr kumimoji="0" lang="en-US" altLang="ko-KR" sz="1400" spc="-1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자원봉사 형태의 자발적 지도 및 행정 인력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, 88%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이상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</a:t>
              </a:r>
            </a:p>
            <a:p>
              <a:pPr marL="171450" indent="-171450" eaLnBrk="1" hangingPunct="1"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청소년 참여기회 보장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회원의 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20% </a:t>
              </a:r>
              <a:r>
                <a:rPr kumimoji="0" lang="ko-KR" altLang="en-US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이상</a:t>
              </a:r>
              <a: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  <a:t>)!</a:t>
              </a:r>
              <a:br>
                <a:rPr kumimoji="0" lang="en-US" altLang="ko-KR" sz="140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</a:rPr>
              </a:b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(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청소년회원 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20% </a:t>
              </a:r>
              <a:r>
                <a:rPr kumimoji="0" lang="ko-KR" altLang="en-US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이상 확보 시 공공지원 확보 가능</a:t>
              </a:r>
              <a:r>
                <a:rPr kumimoji="0" lang="en-US" altLang="ko-KR" b="0" spc="-100" dirty="0" smtClean="0">
                  <a:solidFill>
                    <a:prstClr val="black"/>
                  </a:solidFill>
                  <a:latin typeface="맑은 고딕" panose="020B0503020000020004" pitchFamily="50" charset="-127"/>
                  <a:sym typeface="Wingdings" panose="05000000000000000000" pitchFamily="2" charset="2"/>
                </a:rPr>
                <a:t>) </a:t>
              </a:r>
              <a:endParaRPr kumimoji="0" lang="en-US" altLang="ko-KR" b="0" spc="-1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 bwMode="auto">
            <a:xfrm>
              <a:off x="5133020" y="3870825"/>
              <a:ext cx="428400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8" name="Picture 4" descr="http://i1.search.daumcdn.net/cfile4/image/142E351496A2319C3D1D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2" y="2645736"/>
            <a:ext cx="670132" cy="467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직사각형 48"/>
          <p:cNvSpPr/>
          <p:nvPr/>
        </p:nvSpPr>
        <p:spPr bwMode="auto">
          <a:xfrm>
            <a:off x="1388604" y="2528195"/>
            <a:ext cx="3406527" cy="69389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개방성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공공성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 해결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중심의 지역스포츠 클럽 운영</a:t>
            </a:r>
            <a:endParaRPr lang="ko-KR" altLang="en-US" sz="1300" i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5947665" y="2504565"/>
            <a:ext cx="3406527" cy="69389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긍정적 가치를 확인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육성을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위한 다양한 지원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조세혜택 등</a:t>
            </a:r>
            <a:r>
              <a:rPr lang="en-US" altLang="ko-KR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i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</a:t>
            </a:r>
            <a:endParaRPr lang="ko-KR" altLang="en-US" sz="1300" i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1" name="Picture 6" descr="http://i1.search.daumcdn.net/cfile103/image/192E351496A20A3D0DA6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670200"/>
            <a:ext cx="603888" cy="42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933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유형 및 운영 기준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 유형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동호회원 유입이 아닌 초보자 육성 클럽으로 초보자 회원을 대상으로 한 강습 프로그램이 필요하며 점차 회원 자율 활동이 주가 되는 모습으로 발전해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9247577"/>
              </p:ext>
            </p:extLst>
          </p:nvPr>
        </p:nvGraphicFramePr>
        <p:xfrm>
          <a:off x="1712912" y="2629913"/>
          <a:ext cx="7704583" cy="344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74"/>
                <a:gridCol w="1505669"/>
                <a:gridCol w="3490415"/>
                <a:gridCol w="2121625"/>
              </a:tblGrid>
              <a:tr h="22695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중점사항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 점검 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993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</a:t>
                      </a: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레슨</a:t>
                      </a: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회원을 대상으로 한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 별 지도</a:t>
                      </a:r>
                      <a:endParaRPr lang="en-US" altLang="ko-KR" sz="12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3175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수준별 강습 및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원포인트 레슨 제공</a:t>
                      </a:r>
                      <a:endParaRPr lang="en-US" altLang="ko-KR" sz="12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스포츠클럽의 강습은 초보자 중심으로 초보자 눈높이에 적합한 프로그램이 기획되어야 함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</a:p>
                    <a:p>
                      <a:pPr marL="266700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또한 가족이 함께 즐길 수 있는 강습프로그램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체육소외계층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노인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장애인 등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 참여 할 수 있는 프로그램 또한 필요함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</a:p>
                    <a:p>
                      <a:pPr marL="266700" marR="0" lvl="0" indent="-1809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중급레벨 이상의 회원에게는 </a:t>
                      </a:r>
                      <a:r>
                        <a:rPr kumimoji="0" lang="ko-KR" altLang="en-US" sz="11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원포인트</a:t>
                      </a: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레슨등을</a:t>
                      </a:r>
                      <a:r>
                        <a:rPr kumimoji="0" lang="ko-KR" altLang="en-US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실시하여 지속적인 실력 향상을 도모해야 함</a:t>
                      </a:r>
                      <a:r>
                        <a:rPr kumimoji="0" lang="en-US" altLang="ko-KR" sz="11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  <a:endParaRPr kumimoji="0" lang="ko-KR" altLang="en-US" sz="11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108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초보자 회원 대상 강습프로그램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특별 프로그램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소외계층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 회원은 레슨비를 추가로 지급해야 함</a:t>
                      </a:r>
                      <a:r>
                        <a:rPr lang="en-US" altLang="ko-KR" sz="1100" b="1" u="sng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85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자율</a:t>
                      </a: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활동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 defTabSz="914400" rtl="0" eaLnBrk="1" latinLnBrk="1" hangingPunct="1">
                        <a:spcAft>
                          <a:spcPts val="60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</a:pP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강습을 받지 않고 클럽에 나와 클럽회원과 </a:t>
                      </a:r>
                      <a: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함께 운동 진행</a:t>
                      </a:r>
                      <a:endParaRPr lang="en-US" altLang="ko-KR" sz="1200" b="1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171450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초보레벨을 벗어난 회원으로 구성되어 있으며 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동호회원 간 체육활동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을 즐길 수 있는 환경을 구성해야 함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</a:p>
                    <a:p>
                      <a:pPr marL="257175" indent="-171450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1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리그제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또는 랭킹시스템을 도입하여 </a:t>
                      </a:r>
                      <a:r>
                        <a:rPr lang="ko-KR" altLang="en-US" sz="1100" b="1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경기력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향상을 도모해야 함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</a:p>
                    <a:p>
                      <a:pPr marL="257175" indent="-171450" algn="l" defTabSz="914400" rtl="0" eaLnBrk="1" latinLnBrk="1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우수회원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실력이 우수하거나 클럽에 대한 소속감이 높은 회원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경우 강습 활동에 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지도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보조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100" b="1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자원봉사로 활동 권장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 필요함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108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필요에 따라 중급레벨 이상의 회원에게는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원포인트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레슨등을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실시하여 지속적인 실력 향상 도모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리그 및 </a:t>
                      </a:r>
                      <a:r>
                        <a:rPr lang="ko-KR" altLang="en-US" sz="110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랭킹제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도입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우수회원 기준 설정 및 자원봉사 권장 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" name="직사각형 33"/>
          <p:cNvSpPr/>
          <p:nvPr/>
        </p:nvSpPr>
        <p:spPr bwMode="auto">
          <a:xfrm>
            <a:off x="488503" y="2029905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488503" y="2629912"/>
            <a:ext cx="1079947" cy="344488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0632" y="1996932"/>
            <a:ext cx="77764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레슨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자율활동 형으로 구분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강습회원과 자율활동 회원간의 회비 구분 필요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일반회비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자율활동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일반회비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레슨비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강습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8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유형 및 운영 기준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 운영 기준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회원의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경기력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종목별 이해수준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연령 등을 고려한 회원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중심형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프로그램 운영을 통해 회원 주도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참가형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스포츠클럽 시스템을 구축함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3804595" y="2028480"/>
            <a:ext cx="1620000" cy="39414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</a:t>
            </a:r>
            <a:r>
              <a:rPr lang="en-US" altLang="ko-KR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lang="ko-KR" altLang="en-US" sz="115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5521613" y="2028480"/>
            <a:ext cx="1620000" cy="39414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</a:t>
            </a:r>
            <a:r>
              <a:rPr lang="en-US" altLang="ko-KR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lang="ko-KR" altLang="en-US" sz="115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1522020" y="2028480"/>
            <a:ext cx="2159964" cy="39414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</a:t>
            </a:r>
            <a:r>
              <a:rPr lang="en-US" altLang="ko-KR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lang="ko-KR" altLang="en-US" sz="115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7264032" y="2028480"/>
            <a:ext cx="1008112" cy="39414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</a:t>
            </a:r>
            <a:r>
              <a:rPr lang="en-US" altLang="ko-KR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lang="ko-KR" altLang="en-US" sz="115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7" name="내용 개체 틀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35774755"/>
              </p:ext>
            </p:extLst>
          </p:nvPr>
        </p:nvGraphicFramePr>
        <p:xfrm>
          <a:off x="1522020" y="2435127"/>
          <a:ext cx="2159964" cy="2185641"/>
        </p:xfrm>
        <a:graphic>
          <a:graphicData uri="http://schemas.openxmlformats.org/drawingml/2006/table">
            <a:tbl>
              <a:tblPr firstRow="1" bandRow="1"/>
              <a:tblGrid>
                <a:gridCol w="539991"/>
                <a:gridCol w="539991"/>
                <a:gridCol w="539991"/>
                <a:gridCol w="539991"/>
              </a:tblGrid>
              <a:tr h="31343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내용 개체 틀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37083"/>
              </p:ext>
            </p:extLst>
          </p:nvPr>
        </p:nvGraphicFramePr>
        <p:xfrm>
          <a:off x="3804595" y="2435127"/>
          <a:ext cx="1620000" cy="2185641"/>
        </p:xfrm>
        <a:graphic>
          <a:graphicData uri="http://schemas.openxmlformats.org/drawingml/2006/table">
            <a:tbl>
              <a:tblPr firstRow="1" bandRow="1"/>
              <a:tblGrid>
                <a:gridCol w="540000"/>
                <a:gridCol w="540000"/>
                <a:gridCol w="540000"/>
              </a:tblGrid>
              <a:tr h="31343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내용 개체 틀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5211514"/>
              </p:ext>
            </p:extLst>
          </p:nvPr>
        </p:nvGraphicFramePr>
        <p:xfrm>
          <a:off x="5521613" y="2435127"/>
          <a:ext cx="1620000" cy="2185641"/>
        </p:xfrm>
        <a:graphic>
          <a:graphicData uri="http://schemas.openxmlformats.org/drawingml/2006/table">
            <a:tbl>
              <a:tblPr firstRow="1" bandRow="1"/>
              <a:tblGrid>
                <a:gridCol w="540000"/>
                <a:gridCol w="540000"/>
                <a:gridCol w="540000"/>
              </a:tblGrid>
              <a:tr h="31343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내용 개체 틀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8950342"/>
              </p:ext>
            </p:extLst>
          </p:nvPr>
        </p:nvGraphicFramePr>
        <p:xfrm>
          <a:off x="7264032" y="2435127"/>
          <a:ext cx="1008000" cy="218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/>
              </a:tblGrid>
              <a:tr h="3134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</a:rPr>
                        <a:t>비경쟁종목</a:t>
                      </a:r>
                      <a:endParaRPr lang="ko-KR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모서리가 둥근 직사각형 71"/>
          <p:cNvSpPr/>
          <p:nvPr/>
        </p:nvSpPr>
        <p:spPr>
          <a:xfrm>
            <a:off x="1655185" y="3328981"/>
            <a:ext cx="252000" cy="717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8" name="직선 화살표 연결선 77"/>
          <p:cNvCxnSpPr/>
          <p:nvPr/>
        </p:nvCxnSpPr>
        <p:spPr>
          <a:xfrm rot="5400000" flipV="1">
            <a:off x="2583065" y="3311780"/>
            <a:ext cx="1" cy="25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rot="5400000" flipV="1">
            <a:off x="4333314" y="3333092"/>
            <a:ext cx="1" cy="25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모서리가 둥근 직사각형 79"/>
          <p:cNvSpPr/>
          <p:nvPr/>
        </p:nvSpPr>
        <p:spPr>
          <a:xfrm>
            <a:off x="1655185" y="3328982"/>
            <a:ext cx="782789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921446" y="3333091"/>
            <a:ext cx="252000" cy="2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4489043" y="3333091"/>
            <a:ext cx="252000" cy="2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5022443" y="3333091"/>
            <a:ext cx="252000" cy="2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4" name="직선 화살표 연결선 83"/>
          <p:cNvCxnSpPr/>
          <p:nvPr/>
        </p:nvCxnSpPr>
        <p:spPr>
          <a:xfrm rot="5400000" flipV="1">
            <a:off x="4894608" y="3334172"/>
            <a:ext cx="1" cy="25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모서리가 둥근 직사각형 84"/>
          <p:cNvSpPr/>
          <p:nvPr/>
        </p:nvSpPr>
        <p:spPr>
          <a:xfrm>
            <a:off x="5645443" y="2841991"/>
            <a:ext cx="252000" cy="7261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5645443" y="3796953"/>
            <a:ext cx="252000" cy="6621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8" name="직선 화살표 연결선 87"/>
          <p:cNvCxnSpPr/>
          <p:nvPr/>
        </p:nvCxnSpPr>
        <p:spPr>
          <a:xfrm rot="10800000" flipV="1">
            <a:off x="5771443" y="3587450"/>
            <a:ext cx="1" cy="180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/>
          <p:nvPr/>
        </p:nvCxnSpPr>
        <p:spPr>
          <a:xfrm>
            <a:off x="1801309" y="4088157"/>
            <a:ext cx="0" cy="2201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모서리가 둥근 직사각형 89"/>
          <p:cNvSpPr/>
          <p:nvPr/>
        </p:nvSpPr>
        <p:spPr>
          <a:xfrm>
            <a:off x="1655185" y="4333111"/>
            <a:ext cx="252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1" name="직선 화살표 연결선 90"/>
          <p:cNvCxnSpPr/>
          <p:nvPr/>
        </p:nvCxnSpPr>
        <p:spPr>
          <a:xfrm flipV="1">
            <a:off x="1775908" y="3078927"/>
            <a:ext cx="0" cy="1947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모서리가 둥근 직사각형 91"/>
          <p:cNvSpPr/>
          <p:nvPr/>
        </p:nvSpPr>
        <p:spPr>
          <a:xfrm>
            <a:off x="1655185" y="2841991"/>
            <a:ext cx="252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2745880" y="3328982"/>
            <a:ext cx="252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4" name="직선 화살표 연결선 93"/>
          <p:cNvCxnSpPr/>
          <p:nvPr/>
        </p:nvCxnSpPr>
        <p:spPr>
          <a:xfrm rot="5400000" flipV="1">
            <a:off x="2071558" y="3786345"/>
            <a:ext cx="1" cy="25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모서리가 둥근 직사각형 94"/>
          <p:cNvSpPr/>
          <p:nvPr/>
        </p:nvSpPr>
        <p:spPr>
          <a:xfrm>
            <a:off x="2195591" y="3794812"/>
            <a:ext cx="252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7448344" y="2841990"/>
            <a:ext cx="581907" cy="12048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448344" y="4291422"/>
            <a:ext cx="581907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8" name="직선 화살표 연결선 97"/>
          <p:cNvCxnSpPr/>
          <p:nvPr/>
        </p:nvCxnSpPr>
        <p:spPr>
          <a:xfrm rot="10800000" flipV="1">
            <a:off x="7729279" y="4087605"/>
            <a:ext cx="1" cy="180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직사각형 99"/>
          <p:cNvSpPr/>
          <p:nvPr/>
        </p:nvSpPr>
        <p:spPr>
          <a:xfrm>
            <a:off x="1522017" y="4776816"/>
            <a:ext cx="2159967" cy="12162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클럽의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메인종목으로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청소년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성인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초중급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이 구축되어 있음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특히 청소년 회원 고급회원 중 재능이 있는 선수를 선발하여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선수반으로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육성함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클럽은 해당종목의 수준과 연령을 확대해 나가 종목 내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다수준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다연령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구조를 확대해 나가야 함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04" name="직사각형 103"/>
          <p:cNvSpPr/>
          <p:nvPr/>
        </p:nvSpPr>
        <p:spPr>
          <a:xfrm>
            <a:off x="3750070" y="4776816"/>
            <a:ext cx="1620003" cy="12162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특정 연령대  대상 초급 클럽을 운영하고 있으며 지역 여건상 타 연령대 확보가 쉽지 않음</a:t>
            </a:r>
            <a:r>
              <a:rPr lang="en-US" altLang="ko-KR" sz="105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클럽은 기존 활동 연령대의 수준을 향상시켜 해당 종목 내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다수준을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구축해 나가야 함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5522633" y="4776816"/>
            <a:ext cx="1620003" cy="11708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현재 청소년 대상으로 시범 프로그램을 운영하고 있으며 그 규모가 크지 않음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클럽은 청소년 부모들이 함께 참여할 수 있는 가족프로그램을 기획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.,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다연령을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구축해야 함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7255097" y="4774829"/>
            <a:ext cx="1016935" cy="11728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헬스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요가 </a:t>
            </a:r>
            <a:r>
              <a:rPr lang="ko-KR" altLang="en-US" sz="1050" b="0" kern="0" spc="-1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등 비경쟁 종목 프로그램 운영을 통한 종목 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다양화를  추구하며 해당 종목에서의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다연령을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구축해야 함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50" b="0" kern="0" spc="-15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88503" y="2743892"/>
            <a:ext cx="936105" cy="3348933"/>
            <a:chOff x="488503" y="2743892"/>
            <a:chExt cx="1079948" cy="3348933"/>
          </a:xfrm>
        </p:grpSpPr>
        <p:grpSp>
          <p:nvGrpSpPr>
            <p:cNvPr id="2" name="그룹 1"/>
            <p:cNvGrpSpPr/>
            <p:nvPr/>
          </p:nvGrpSpPr>
          <p:grpSpPr>
            <a:xfrm>
              <a:off x="488503" y="2743892"/>
              <a:ext cx="1079948" cy="1877595"/>
              <a:chOff x="488503" y="2924944"/>
              <a:chExt cx="1079948" cy="3312344"/>
            </a:xfrm>
          </p:grpSpPr>
          <p:sp>
            <p:nvSpPr>
              <p:cNvPr id="33" name="직사각형 32"/>
              <p:cNvSpPr/>
              <p:nvPr/>
            </p:nvSpPr>
            <p:spPr bwMode="auto">
              <a:xfrm>
                <a:off x="488504" y="2924944"/>
                <a:ext cx="1079946" cy="72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300" kern="0" spc="-5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유아</a:t>
                </a:r>
                <a:r>
                  <a:rPr lang="en-US" altLang="ko-KR" sz="1300" kern="0" spc="-5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lang="ko-KR" altLang="en-US" sz="1300" kern="0" spc="-5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초등</a:t>
                </a:r>
              </a:p>
            </p:txBody>
          </p:sp>
          <p:sp>
            <p:nvSpPr>
              <p:cNvPr id="34" name="직사각형 33"/>
              <p:cNvSpPr/>
              <p:nvPr/>
            </p:nvSpPr>
            <p:spPr bwMode="auto">
              <a:xfrm>
                <a:off x="488504" y="3789059"/>
                <a:ext cx="1079946" cy="72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300" kern="0" spc="-5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청소년</a:t>
                </a:r>
              </a:p>
            </p:txBody>
          </p:sp>
          <p:sp>
            <p:nvSpPr>
              <p:cNvPr id="35" name="직사각형 34"/>
              <p:cNvSpPr/>
              <p:nvPr/>
            </p:nvSpPr>
            <p:spPr bwMode="auto">
              <a:xfrm>
                <a:off x="488503" y="4653174"/>
                <a:ext cx="1079947" cy="72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300" kern="0" spc="-5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성인</a:t>
                </a:r>
                <a:endPara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 bwMode="auto">
              <a:xfrm>
                <a:off x="488504" y="5517288"/>
                <a:ext cx="1079947" cy="72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/>
                <a:r>
                  <a:rPr lang="ko-KR" altLang="en-US" sz="1300" kern="0" spc="-5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rPr>
                  <a:t>노인</a:t>
                </a:r>
                <a:endPara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8" name="직사각형 107"/>
            <p:cNvSpPr/>
            <p:nvPr/>
          </p:nvSpPr>
          <p:spPr bwMode="auto">
            <a:xfrm>
              <a:off x="488503" y="4712846"/>
              <a:ext cx="1079947" cy="1379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특징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0" name="모서리가 둥근 직사각형 49"/>
          <p:cNvSpPr/>
          <p:nvPr/>
        </p:nvSpPr>
        <p:spPr>
          <a:xfrm>
            <a:off x="3321944" y="3337031"/>
            <a:ext cx="252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 rot="5400000" flipV="1">
            <a:off x="3142019" y="3333093"/>
            <a:ext cx="1" cy="25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 bwMode="auto">
          <a:xfrm>
            <a:off x="8409384" y="2028480"/>
            <a:ext cx="1008112" cy="39414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</a:t>
            </a:r>
            <a:r>
              <a:rPr lang="en-US" altLang="ko-KR" sz="115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endParaRPr lang="ko-KR" altLang="en-US" sz="115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4" name="내용 개체 틀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86614951"/>
              </p:ext>
            </p:extLst>
          </p:nvPr>
        </p:nvGraphicFramePr>
        <p:xfrm>
          <a:off x="8409384" y="2435127"/>
          <a:ext cx="1008000" cy="218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</a:tblGrid>
              <a:tr h="3134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취미반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선수반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모서리가 둥근 직사각형 54"/>
          <p:cNvSpPr/>
          <p:nvPr/>
        </p:nvSpPr>
        <p:spPr>
          <a:xfrm>
            <a:off x="9057456" y="3335450"/>
            <a:ext cx="2888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8409384" y="4780218"/>
            <a:ext cx="1008112" cy="11728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공개모집 등을 통해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선수반이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먼저 구성된 경우임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8900" indent="-88900" fontAlgn="t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향후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취미반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개설 등을 통해 </a:t>
            </a:r>
            <a:r>
              <a:rPr lang="ko-KR" altLang="en-US" sz="1050" b="0" kern="0" spc="-15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선순환</a:t>
            </a:r>
            <a:r>
              <a:rPr lang="ko-KR" altLang="en-US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구조가 필요함</a:t>
            </a:r>
            <a:r>
              <a:rPr lang="en-US" altLang="ko-KR" sz="1050" b="0" kern="0" spc="-1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50" b="0" kern="0" spc="-15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7" name="직선 화살표 연결선 56"/>
          <p:cNvCxnSpPr/>
          <p:nvPr/>
        </p:nvCxnSpPr>
        <p:spPr>
          <a:xfrm flipH="1" flipV="1">
            <a:off x="8751409" y="3463031"/>
            <a:ext cx="30604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모서리가 둥근 직사각형 58"/>
          <p:cNvSpPr/>
          <p:nvPr/>
        </p:nvSpPr>
        <p:spPr>
          <a:xfrm>
            <a:off x="8495065" y="3353715"/>
            <a:ext cx="2888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8633875" y="3632382"/>
            <a:ext cx="0" cy="2201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모서리가 둥근 직사각형 60"/>
          <p:cNvSpPr/>
          <p:nvPr/>
        </p:nvSpPr>
        <p:spPr>
          <a:xfrm>
            <a:off x="8495065" y="3879665"/>
            <a:ext cx="2888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altLang="ko-KR" i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i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0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한쪽 모서리가 잘린 사각형 3"/>
          <p:cNvSpPr/>
          <p:nvPr/>
        </p:nvSpPr>
        <p:spPr bwMode="auto">
          <a:xfrm>
            <a:off x="488504" y="1614945"/>
            <a:ext cx="1130911" cy="720725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신규회원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가입</a:t>
            </a:r>
            <a:endParaRPr lang="ko-KR" altLang="en-US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flipV="1">
            <a:off x="1063155" y="2482430"/>
            <a:ext cx="8180672" cy="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 lIns="44605" tIns="44605" rIns="44605" bIns="44605" anchor="ctr" anchorCtr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676609" y="5036009"/>
            <a:ext cx="8567217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44605" tIns="44605" rIns="44605" bIns="44605" anchor="ctr" anchorCtr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677989" y="5144021"/>
            <a:ext cx="752304" cy="860424"/>
          </a:xfrm>
          <a:prstGeom prst="roundRect">
            <a:avLst>
              <a:gd name="adj" fmla="val 6741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관리</a:t>
            </a:r>
            <a: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항목</a:t>
            </a:r>
            <a:endParaRPr kumimoji="0" lang="ko-KR" altLang="en-US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12683" y="1635581"/>
            <a:ext cx="2004492" cy="703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noProof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초보자 레벨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00680" y="1635581"/>
            <a:ext cx="2004492" cy="7032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err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중고급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레벨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45276" y="1635581"/>
            <a:ext cx="2121836" cy="703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err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레벨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 rot="16200000">
            <a:off x="3982607" y="1846329"/>
            <a:ext cx="499260" cy="3182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lIns="88968" tIns="44485" rIns="88968" bIns="44485" anchor="ctr"/>
          <a:lstStyle/>
          <a:p>
            <a:pPr algn="ctr" defTabSz="9017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CA" altLang="ko-KR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 rot="16200000">
            <a:off x="6523989" y="1846329"/>
            <a:ext cx="499260" cy="3182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eaVert" lIns="88968" tIns="44485" rIns="88968" bIns="44485" anchor="ctr"/>
          <a:lstStyle/>
          <a:p>
            <a:pPr algn="ctr" defTabSz="901700" fontAlgn="auto" latinLnBrk="0">
              <a:spcBef>
                <a:spcPts val="0"/>
              </a:spcBef>
              <a:spcAft>
                <a:spcPts val="0"/>
              </a:spcAft>
            </a:pPr>
            <a:endParaRPr kumimoji="0" lang="en-CA" altLang="ko-KR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gray">
          <a:xfrm>
            <a:off x="1731392" y="5155400"/>
            <a:ext cx="218578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체력측정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국민체력 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100)</a:t>
            </a: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별 기술 수준 관리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 및 기술이 일정 수준 올라 온 경우 자체 대회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리그 참여 가능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gray">
          <a:xfrm>
            <a:off x="4455232" y="5155400"/>
            <a:ext cx="20859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체력측정</a:t>
            </a:r>
            <a:r>
              <a:rPr lang="en-US" altLang="ko-KR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국민체력 </a:t>
            </a:r>
            <a:r>
              <a:rPr lang="en-US" altLang="ko-KR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리그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대회 및 랭킹 시스템 운영 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 진행 능력 관리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gray">
          <a:xfrm>
            <a:off x="6965943" y="5155400"/>
            <a:ext cx="242987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체력관리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스포츠과학센터 활용 권장</a:t>
            </a:r>
            <a:r>
              <a:rPr lang="en-US" altLang="ko-KR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거점스포츠클럽 지도자 및 </a:t>
            </a:r>
            <a:r>
              <a:rPr lang="ko-KR" altLang="en-US" b="0" i="1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상담사를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통한 </a:t>
            </a:r>
            <a:r>
              <a:rPr lang="ko-KR" altLang="en-US" b="0" i="1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경기력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및 심리상태 관리</a:t>
            </a:r>
            <a:endParaRPr lang="en-US" altLang="ko-KR" b="0" i="1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i="1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운영지원금을 통한 </a:t>
            </a:r>
            <a:r>
              <a:rPr lang="ko-KR" altLang="en-US" b="0" i="1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훈련지원</a:t>
            </a:r>
            <a:endParaRPr lang="ko-KR" altLang="en-US" b="0" i="1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gray">
          <a:xfrm>
            <a:off x="1784265" y="3550714"/>
            <a:ext cx="221174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클럽지도자 및 자원봉사 지도자를 통한 강습프로그램 제공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 공식 리그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대회 참가 불가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 신규회원 중 기존 종목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활동자는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레벨테스트를 통해 클럽공식 대회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리그 참여 가능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1064241" y="2482429"/>
            <a:ext cx="10284" cy="2450231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 lIns="44605" tIns="44605" rIns="44605" bIns="44605" anchor="ctr" anchorCtr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677989" y="2587428"/>
            <a:ext cx="752304" cy="461665"/>
          </a:xfrm>
          <a:prstGeom prst="roundRect">
            <a:avLst>
              <a:gd name="adj" fmla="val 6741"/>
            </a:avLst>
          </a:prstGeom>
          <a:solidFill>
            <a:schemeClr val="bg1"/>
          </a:soli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목표</a:t>
            </a:r>
            <a:endParaRPr kumimoji="0" lang="ko-KR" altLang="en-US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677989" y="3276476"/>
            <a:ext cx="752304" cy="1476164"/>
          </a:xfrm>
          <a:prstGeom prst="roundRect">
            <a:avLst>
              <a:gd name="adj" fmla="val 6741"/>
            </a:avLst>
          </a:prstGeom>
          <a:solidFill>
            <a:schemeClr val="bg1"/>
          </a:soli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주요</a:t>
            </a:r>
            <a: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kern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활</a:t>
            </a:r>
            <a:r>
              <a:rPr kumimoji="0" lang="ko-KR" altLang="en-US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</a:t>
            </a:r>
          </a:p>
        </p:txBody>
      </p:sp>
      <p:sp>
        <p:nvSpPr>
          <p:cNvPr id="20" name="TextBox 96"/>
          <p:cNvSpPr txBox="1">
            <a:spLocks noChangeArrowheads="1"/>
          </p:cNvSpPr>
          <p:nvPr/>
        </p:nvSpPr>
        <p:spPr bwMode="auto">
          <a:xfrm rot="10800000" flipV="1">
            <a:off x="1756793" y="2556396"/>
            <a:ext cx="223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돋움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자체리그</a:t>
            </a:r>
            <a: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대회</a:t>
            </a:r>
            <a: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공연 등에 </a:t>
            </a:r>
            <a: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i="1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참가할 수 있는 수준으로 향상</a:t>
            </a:r>
            <a:endParaRPr lang="ko-KR" altLang="en-US" sz="1200" i="1" spc="-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96"/>
          <p:cNvSpPr txBox="1">
            <a:spLocks noChangeArrowheads="1"/>
          </p:cNvSpPr>
          <p:nvPr/>
        </p:nvSpPr>
        <p:spPr bwMode="auto">
          <a:xfrm rot="10800000" flipV="1">
            <a:off x="4444629" y="2556451"/>
            <a:ext cx="2113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eaLnBrk="1" hangingPunct="1">
              <a:defRPr sz="1200" i="1" spc="-5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>
                <a:ea typeface="굴림" charset="-127"/>
              </a:defRPr>
            </a:lvl2pPr>
            <a:lvl3pPr marL="1143000" indent="-228600" eaLnBrk="0" hangingPunct="0">
              <a:defRPr>
                <a:ea typeface="굴림" charset="-127"/>
              </a:defRPr>
            </a:lvl3pPr>
            <a:lvl4pPr marL="1600200" indent="-228600" eaLnBrk="0" hangingPunct="0">
              <a:defRPr>
                <a:ea typeface="굴림" charset="-127"/>
              </a:defRPr>
            </a:lvl4pPr>
            <a:lvl5pPr marL="2057400" indent="-228600" eaLnBrk="0" hangingPunct="0">
              <a:defRPr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9pPr>
          </a:lstStyle>
          <a:p>
            <a:r>
              <a:rPr lang="ko-KR" altLang="en-US" dirty="0"/>
              <a:t>회원 중심의 </a:t>
            </a:r>
            <a:r>
              <a:rPr lang="ko-KR" altLang="en-US" dirty="0" smtClean="0"/>
              <a:t>대회</a:t>
            </a:r>
            <a:r>
              <a:rPr lang="en-US" altLang="ko-KR" dirty="0" smtClean="0"/>
              <a:t>/</a:t>
            </a:r>
            <a:r>
              <a:rPr lang="ko-KR" altLang="en-US" dirty="0" smtClean="0"/>
              <a:t>행사 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자원봉사 </a:t>
            </a:r>
            <a:r>
              <a:rPr lang="ko-KR" altLang="en-US" dirty="0"/>
              <a:t>참여 활성화</a:t>
            </a:r>
          </a:p>
        </p:txBody>
      </p:sp>
      <p:sp>
        <p:nvSpPr>
          <p:cNvPr id="22" name="TextBox 96"/>
          <p:cNvSpPr txBox="1">
            <a:spLocks noChangeArrowheads="1"/>
          </p:cNvSpPr>
          <p:nvPr/>
        </p:nvSpPr>
        <p:spPr bwMode="auto">
          <a:xfrm rot="10800000" flipV="1">
            <a:off x="7066456" y="2587429"/>
            <a:ext cx="210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eaLnBrk="1" hangingPunct="1">
              <a:defRPr sz="1200" i="1" spc="-5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>
                <a:ea typeface="굴림" charset="-127"/>
              </a:defRPr>
            </a:lvl2pPr>
            <a:lvl3pPr marL="1143000" indent="-228600" eaLnBrk="0" hangingPunct="0">
              <a:defRPr>
                <a:ea typeface="굴림" charset="-127"/>
              </a:defRPr>
            </a:lvl3pPr>
            <a:lvl4pPr marL="1600200" indent="-228600" eaLnBrk="0" hangingPunct="0">
              <a:defRPr>
                <a:ea typeface="굴림" charset="-127"/>
              </a:defRPr>
            </a:lvl4pPr>
            <a:lvl5pPr marL="2057400" indent="-228600" eaLnBrk="0" hangingPunct="0">
              <a:defRPr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굴림" charset="-127"/>
              </a:defRPr>
            </a:lvl9pPr>
          </a:lstStyle>
          <a:p>
            <a:r>
              <a:rPr lang="ko-KR" altLang="en-US" dirty="0"/>
              <a:t>클럽시스템을 통한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선수 발굴</a:t>
            </a:r>
            <a:endParaRPr lang="en-US" altLang="ko-KR" dirty="0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1841032" y="3240472"/>
            <a:ext cx="1966501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강습 중심의 서비스 제공</a:t>
            </a:r>
            <a:endParaRPr lang="en-US" altLang="ko-KR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gray">
          <a:xfrm>
            <a:off x="4443913" y="3550714"/>
            <a:ext cx="221174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원포인트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형식의 강습 제공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공식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비공식 자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게임 또는 그룹단위 활동 중심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자체대회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리그 운영을 통한 클럽 랭킹 시스템 운영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자원봉사 및 자치조직 활동 참여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4500680" y="3240472"/>
            <a:ext cx="1966501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경기력</a:t>
            </a:r>
            <a:r>
              <a:rPr lang="ko-KR" altLang="en-US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중심의 </a:t>
            </a:r>
            <a:r>
              <a:rPr lang="ko-KR" altLang="en-US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자발적 활동</a:t>
            </a:r>
            <a:endParaRPr lang="en-US" altLang="ko-KR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gray">
          <a:xfrm>
            <a:off x="7041663" y="3556041"/>
            <a:ext cx="2211746" cy="13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2000" anchor="ctr">
            <a:spAutoFit/>
          </a:bodyPr>
          <a:lstStyle/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 운영 시스템을 통해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체력</a:t>
            </a:r>
            <a:r>
              <a:rPr lang="en-US" altLang="ko-KR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</a:t>
            </a:r>
            <a:r>
              <a:rPr lang="en-US" altLang="ko-KR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경기력에서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뛰어난 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소질을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보이는 청소년 </a:t>
            </a:r>
            <a:r>
              <a:rPr lang="ko-KR" altLang="en-US" b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회원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방과후를 활용한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운영</a:t>
            </a: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K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클럽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간 </a:t>
            </a:r>
            <a:r>
              <a:rPr lang="ko-KR" altLang="en-US" b="0" spc="-1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교류전</a:t>
            </a:r>
            <a:r>
              <a:rPr lang="en-US" altLang="ko-KR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spc="-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지역학교운동부 합동 훈련 등 실시</a:t>
            </a:r>
            <a:endParaRPr lang="ko-KR" altLang="en-US" b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8900" indent="-85725">
              <a:spcAft>
                <a:spcPts val="300"/>
              </a:spcAft>
              <a:buFont typeface="Wingdings" pitchFamily="2" charset="2"/>
              <a:buChar char="§"/>
            </a:pPr>
            <a:endParaRPr lang="en-US" altLang="ko-KR" b="0" spc="-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7098430" y="3204468"/>
            <a:ext cx="1966501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선순환체계</a:t>
            </a:r>
            <a:r>
              <a:rPr lang="ko-KR" altLang="en-US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구축</a:t>
            </a:r>
            <a:endParaRPr lang="en-US" altLang="ko-KR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29" name="직선 연결선 28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유형 및 운영 기준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 운영 기준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0254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유형 및 운영 기준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선수반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운영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7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최소 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 이상의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엘리트선수반을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운영해야 하며 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엘리트선수반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운영은 생활체육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취미반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바탕으로 한 운영이 진행되어야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gray">
          <a:xfrm>
            <a:off x="492085" y="2563386"/>
            <a:ext cx="1076365" cy="192443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80000" rtlCol="0" anchor="ctr"/>
          <a:lstStyle>
            <a:defPPr>
              <a:defRPr lang="ko-KR"/>
            </a:defPPr>
            <a:lvl1pPr algn="ctr" latinLnBrk="0">
              <a:defRPr sz="1400" kern="0" spc="-5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1300" dirty="0" smtClean="0"/>
              <a:t>종목 선정</a:t>
            </a:r>
            <a:endParaRPr lang="ko-KR" altLang="en-US" sz="13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488504" y="4566108"/>
            <a:ext cx="1079499" cy="152671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latinLnBrk="0">
              <a:defRPr sz="1400" kern="0" spc="-5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1300" dirty="0" smtClean="0"/>
              <a:t>운영 방안</a:t>
            </a:r>
            <a:endParaRPr lang="ko-KR" altLang="en-US" sz="1300" dirty="0"/>
          </a:p>
        </p:txBody>
      </p:sp>
      <p:sp>
        <p:nvSpPr>
          <p:cNvPr id="32" name="직사각형 31"/>
          <p:cNvSpPr/>
          <p:nvPr/>
        </p:nvSpPr>
        <p:spPr bwMode="auto">
          <a:xfrm>
            <a:off x="488503" y="2038350"/>
            <a:ext cx="1079947" cy="45429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기본방침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5231" y="1999473"/>
            <a:ext cx="77764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선수육성 시스템 구축을 위해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년부터 모든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스포츠클럽이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이상의 </a:t>
            </a:r>
            <a:r>
              <a:rPr lang="ko-KR" altLang="en-US" sz="120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전문선수반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공부하는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학생선수 모델 제시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학업과 병행하여 훈련이 가능하도록 지원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8294725"/>
              </p:ext>
            </p:extLst>
          </p:nvPr>
        </p:nvGraphicFramePr>
        <p:xfrm>
          <a:off x="1712912" y="2587235"/>
          <a:ext cx="7344544" cy="187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832"/>
                <a:gridCol w="6408712"/>
              </a:tblGrid>
              <a:tr h="18910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</a:t>
                      </a: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자연환경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지역의 자연환경을 활용하여 진행 할 수 있는 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제주도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승마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강원도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스키 등 동계종목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부산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해양스포츠 등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지역전통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전통적으로 우수선수를 다수 배출하거나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종목 운영을 위한 특화된 시설 보유하고 있는 종목</a:t>
                      </a:r>
                      <a:b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경북예천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양궁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전북군산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야구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충북충주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조정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전북순창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정구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34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직장운동부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8120" marR="0" indent="-1905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내 직장운동부 및 프로구단이 있는 종목으로 지역에서 선수경력을 지속할 수 있는 환경 보유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</a:t>
                      </a:r>
                      <a:endParaRPr lang="ko-KR" altLang="en-US" sz="12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63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비인기종목으로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및 전국단위에서 아직 활성화가 되지 못한 종목</a:t>
                      </a:r>
                      <a:b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펜싱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소프트볼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육상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사이클링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럭비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  <a:r>
                        <a:rPr kumimoji="1" lang="en-US" altLang="ko-KR" sz="1100" b="0" kern="0" spc="-50" baseline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7873468"/>
              </p:ext>
            </p:extLst>
          </p:nvPr>
        </p:nvGraphicFramePr>
        <p:xfrm>
          <a:off x="1721437" y="4566108"/>
          <a:ext cx="7344544" cy="152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307"/>
                <a:gridCol w="6417237"/>
              </a:tblGrid>
              <a:tr h="20585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endParaRPr lang="en-US" altLang="ko-KR" sz="1200" b="1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200" b="1" u="none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804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선순환체계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엘리트선수반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운영은 반드시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취미반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운영과 병행하여 진행해야 함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  <a:b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취미반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회원 중 우수회원이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선수반에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참여하는 형태의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다수준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 필요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47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참여자  확보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812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순위 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내 기존 활동 회원 중 우수한 능력을 보유한 회원을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선수반으로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확보</a:t>
                      </a:r>
                      <a:endParaRPr kumimoji="1" lang="en-US" altLang="ko-KR" sz="1100" b="0" kern="0" spc="-50" baseline="0" dirty="0" smtClean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-19812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순위 </a:t>
                      </a:r>
                      <a:r>
                        <a:rPr kumimoji="1" lang="en-US" altLang="ko-KR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엘리트선수반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참가자 확보를 위한 공개모집 및 테스트 진행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770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200" b="1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유의사항</a:t>
                      </a:r>
                      <a:endParaRPr lang="en-US" altLang="ko-KR" sz="1200" b="1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8120" marR="0" indent="-1905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기존의 학교운동부와의 갈등방지를 위해 학교운동부를 흡수하는 형태의 </a:t>
                      </a:r>
                      <a:r>
                        <a:rPr kumimoji="1" lang="ko-KR" altLang="en-US" sz="1100" b="0" kern="0" spc="-50" baseline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선수반</a:t>
                      </a:r>
                      <a:r>
                        <a:rPr kumimoji="1" lang="ko-KR" altLang="en-US" sz="1100" b="0" kern="0" spc="-50" baseline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운영은 지양</a:t>
                      </a:r>
                      <a:endParaRPr kumimoji="1" lang="ko-KR" altLang="en-US" sz="1100" b="0" kern="0" spc="-50" baseline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61307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프로그램 유형 및 운영 기준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err="1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선수반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운영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292058" y="2248250"/>
            <a:ext cx="936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489462" y="2033311"/>
            <a:ext cx="4355587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안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300" kern="0" spc="-100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선순환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체계 구축 가능성 고려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기존 종목 활용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1300" kern="0" spc="-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490000" y="2520741"/>
            <a:ext cx="4355049" cy="3177198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060949" y="2033311"/>
            <a:ext cx="4347895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안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지역 대표 선정 가능성 고려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신규 종목 도입</a:t>
            </a:r>
            <a:r>
              <a:rPr lang="en-US" altLang="ko-KR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1300" kern="0" spc="-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5060950" y="2520741"/>
            <a:ext cx="4347893" cy="3177198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9839" y="2592749"/>
            <a:ext cx="40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시도대표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소년체전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전국체전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에 선정될 수 있는 종목 선정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및 운영을 통한 성과 창출</a:t>
            </a:r>
            <a:endParaRPr lang="ko-KR" altLang="en-US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781" y="2592749"/>
            <a:ext cx="413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sz="120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운영 종목은 </a:t>
            </a:r>
            <a:r>
              <a:rPr lang="ko-KR" altLang="en-US" sz="120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취미반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활동을 바탕으로 한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50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운영이 진행될 수 있도록 종목 운영 필요</a:t>
            </a:r>
            <a:endParaRPr lang="en-US" altLang="ko-KR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8950" y="6005242"/>
            <a:ext cx="8784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클럽이 운영하고자 하는 </a:t>
            </a:r>
            <a:r>
              <a:rPr lang="ko-KR" altLang="en-US" sz="800" b="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종목과 동일한 연령대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성별의 학교 운동부가 지역 내 운영되고 있는 경우 지역의 전폭적인 지원을 이끌어내는 데 한계가 있음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800" b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2655" y="3089208"/>
            <a:ext cx="4355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시도대표 선정 가능성에 따른 종목 선정</a:t>
            </a:r>
            <a:endParaRPr lang="en-US" altLang="ko-KR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05028" y="3636865"/>
            <a:ext cx="1764000" cy="752068"/>
            <a:chOff x="1518525" y="3914177"/>
            <a:chExt cx="2453067" cy="1091732"/>
          </a:xfrm>
        </p:grpSpPr>
        <p:sp>
          <p:nvSpPr>
            <p:cNvPr id="25" name="AutoShape 20"/>
            <p:cNvSpPr>
              <a:spLocks noChangeArrowheads="1"/>
            </p:cNvSpPr>
            <p:nvPr/>
          </p:nvSpPr>
          <p:spPr bwMode="gray">
            <a:xfrm>
              <a:off x="1518525" y="3914177"/>
              <a:ext cx="1054769" cy="109173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 보유</a:t>
              </a:r>
              <a: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endParaRPr lang="en-US" altLang="ko-KR" sz="105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gray">
            <a:xfrm>
              <a:off x="2916824" y="3914177"/>
              <a:ext cx="1054768" cy="109173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선수 </a:t>
              </a:r>
              <a:r>
                <a:rPr lang="ko-KR" altLang="en-US" sz="105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미보유</a:t>
              </a:r>
              <a: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</a:t>
              </a:r>
              <a:endParaRPr lang="en-US" altLang="ko-KR" sz="105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직사각형 30"/>
            <p:cNvSpPr>
              <a:spLocks noChangeArrowheads="1"/>
            </p:cNvSpPr>
            <p:nvPr/>
          </p:nvSpPr>
          <p:spPr bwMode="auto">
            <a:xfrm>
              <a:off x="2271777" y="4195017"/>
              <a:ext cx="907644" cy="51713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</a:t>
              </a:r>
              <a:endParaRPr lang="ko-KR" altLang="en-US" sz="2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8" name="Freeform 4"/>
          <p:cNvSpPr>
            <a:spLocks/>
          </p:cNvSpPr>
          <p:nvPr/>
        </p:nvSpPr>
        <p:spPr bwMode="auto">
          <a:xfrm rot="10800000">
            <a:off x="6130129" y="4500961"/>
            <a:ext cx="1002521" cy="180001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9839" y="4716985"/>
            <a:ext cx="1887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i="1" spc="-1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시도에서 체전에 출전하고 있지 못하고 있는 종목 선정</a:t>
            </a:r>
            <a:endParaRPr lang="en-US" altLang="ko-KR" i="1" spc="-10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8116219"/>
              </p:ext>
            </p:extLst>
          </p:nvPr>
        </p:nvGraphicFramePr>
        <p:xfrm>
          <a:off x="2684811" y="3528419"/>
          <a:ext cx="1980219" cy="157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3"/>
                <a:gridCol w="1604826"/>
              </a:tblGrid>
              <a:tr h="52973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유청소년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연령대에서 초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 등 </a:t>
                      </a:r>
                      <a:r>
                        <a:rPr lang="ko-KR" altLang="en-US" sz="1050" b="0" u="none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다수준이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구축되어 있는 종목 고려</a:t>
                      </a:r>
                      <a:endParaRPr lang="en-US" altLang="ko-KR" sz="105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nd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협력 확보 가능성 검토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지역 내 동일 연령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성별 대 학교 운동부 여부 등</a:t>
                      </a:r>
                      <a:r>
                        <a:rPr lang="en-US" altLang="ko-KR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)* </a:t>
                      </a: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itchFamily="2" charset="2"/>
                        <a:buNone/>
                      </a:pP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050" b="1" kern="1200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rd</a:t>
                      </a: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b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재능 및 잠재력을 보유한 회원 선정</a:t>
                      </a:r>
                      <a:r>
                        <a:rPr lang="en-US" altLang="ko-KR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</a:t>
                      </a:r>
                      <a:r>
                        <a:rPr lang="en-US" altLang="ko-KR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체력</a:t>
                      </a:r>
                      <a:r>
                        <a:rPr lang="en-US" altLang="ko-KR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구성 및 운영</a:t>
                      </a:r>
                      <a:endParaRPr lang="en-US" altLang="ko-KR" sz="105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0210" y="3096805"/>
            <a:ext cx="4355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</a:t>
            </a:r>
            <a:r>
              <a:rPr lang="ko-KR" altLang="en-US" b="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선수반은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생활체육을 기본을 한 운영 진행 </a:t>
            </a:r>
            <a:endParaRPr lang="en-US" altLang="ko-KR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812540" y="3527477"/>
            <a:ext cx="1620180" cy="1539500"/>
            <a:chOff x="812540" y="4401689"/>
            <a:chExt cx="1620180" cy="1655603"/>
          </a:xfrm>
        </p:grpSpPr>
        <p:grpSp>
          <p:nvGrpSpPr>
            <p:cNvPr id="42" name="그룹 41"/>
            <p:cNvGrpSpPr/>
            <p:nvPr/>
          </p:nvGrpSpPr>
          <p:grpSpPr>
            <a:xfrm>
              <a:off x="812540" y="4401689"/>
              <a:ext cx="1620180" cy="1655603"/>
              <a:chOff x="1130300" y="3604244"/>
              <a:chExt cx="1371600" cy="1613893"/>
            </a:xfrm>
          </p:grpSpPr>
          <p:sp>
            <p:nvSpPr>
              <p:cNvPr id="45" name="사다리꼴 44"/>
              <p:cNvSpPr/>
              <p:nvPr/>
            </p:nvSpPr>
            <p:spPr bwMode="auto">
              <a:xfrm>
                <a:off x="1130300" y="3604244"/>
                <a:ext cx="1371600" cy="1613893"/>
              </a:xfrm>
              <a:prstGeom prst="trapezoid">
                <a:avLst/>
              </a:prstGeom>
              <a:solidFill>
                <a:srgbClr val="189DC6">
                  <a:alpha val="1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6" name="사다리꼴 45"/>
              <p:cNvSpPr/>
              <p:nvPr/>
            </p:nvSpPr>
            <p:spPr bwMode="auto">
              <a:xfrm>
                <a:off x="1244600" y="3604245"/>
                <a:ext cx="1143000" cy="1066197"/>
              </a:xfrm>
              <a:prstGeom prst="trapezoid">
                <a:avLst>
                  <a:gd name="adj" fmla="val 21983"/>
                </a:avLst>
              </a:prstGeom>
              <a:solidFill>
                <a:srgbClr val="6E8BBB">
                  <a:alpha val="521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200" b="0" i="0" u="none" strike="noStrike" cap="none" normalizeH="0" baseline="0" dirty="0" smtClean="0">
                  <a:ln>
                    <a:noFill/>
                  </a:ln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7" name="사다리꼴 46"/>
              <p:cNvSpPr/>
              <p:nvPr/>
            </p:nvSpPr>
            <p:spPr bwMode="auto">
              <a:xfrm>
                <a:off x="1357242" y="3604244"/>
                <a:ext cx="911546" cy="582363"/>
              </a:xfrm>
              <a:prstGeom prst="trapezoid">
                <a:avLst>
                  <a:gd name="adj" fmla="val 21983"/>
                </a:avLst>
              </a:prstGeom>
              <a:solidFill>
                <a:srgbClr val="3F5A87">
                  <a:alpha val="5098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400" i="0" u="none" strike="noStrike" cap="none" spc="-100" normalizeH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선수반</a:t>
                </a:r>
                <a:endParaRPr kumimoji="1" lang="ko-KR" altLang="en-US" sz="1400" i="0" u="none" strike="noStrike" cap="none" spc="-10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1208584" y="5014337"/>
              <a:ext cx="7713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pc="-1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취미반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고급과정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36576" y="5564747"/>
              <a:ext cx="94929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pc="-1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취미반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중급과정</a:t>
              </a:r>
              <a:r>
                <a:rPr lang="en-US" altLang="ko-KR" spc="-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6153" y="5189225"/>
            <a:ext cx="433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기존 종목 중 </a:t>
            </a:r>
            <a:r>
              <a:rPr lang="ko-KR" altLang="en-US" sz="12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유청소년</a:t>
            </a: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연령대에서 </a:t>
            </a:r>
            <a:r>
              <a:rPr lang="ko-KR" altLang="en-US" sz="12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다수준이</a:t>
            </a: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구축되어 있고 </a:t>
            </a:r>
            <a:r>
              <a:rPr lang="en-US" altLang="ko-KR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지역 협력을 이끌어 낼 수 있는 종목 중 </a:t>
            </a:r>
            <a:r>
              <a:rPr lang="ko-KR" altLang="en-US" sz="1200" i="1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200" i="1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운영</a:t>
            </a:r>
            <a:endParaRPr lang="en-US" altLang="ko-KR" sz="1200" i="1" spc="-10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Freeform 7"/>
          <p:cNvSpPr>
            <a:spLocks/>
          </p:cNvSpPr>
          <p:nvPr/>
        </p:nvSpPr>
        <p:spPr bwMode="gray">
          <a:xfrm>
            <a:off x="6125765" y="3380962"/>
            <a:ext cx="403872" cy="340230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b="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5934984"/>
              </p:ext>
            </p:extLst>
          </p:nvPr>
        </p:nvGraphicFramePr>
        <p:xfrm>
          <a:off x="7277043" y="3528419"/>
          <a:ext cx="1980219" cy="157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3"/>
                <a:gridCol w="1604826"/>
              </a:tblGrid>
              <a:tr h="529732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시도체육회를 통해 현재 시도체육회가 출전하고 있지 못한 종목 정보 확보</a:t>
                      </a:r>
                      <a:endParaRPr lang="en-US" altLang="ko-KR" sz="1050" b="0" u="none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050" b="1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nd</a:t>
                      </a: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5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50" b="0" u="none" kern="1200" spc="-10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미출전</a:t>
                      </a:r>
                      <a:r>
                        <a:rPr lang="ko-KR" altLang="en-US" sz="105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종목 중 생활체육 참가자 등 확보가 용이한 종목 선정</a:t>
                      </a:r>
                      <a:endParaRPr lang="en-US" altLang="ko-KR" sz="105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103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itchFamily="2" charset="2"/>
                        <a:buNone/>
                      </a:pP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050" b="1" kern="1200" spc="-10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rd</a:t>
                      </a: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b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050" b="1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참가자 공개 모집</a:t>
                      </a:r>
                      <a:endParaRPr lang="en-US" altLang="ko-KR" sz="105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3663" indent="-93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05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생활체육 프로그램 동시 진행</a:t>
                      </a:r>
                      <a:endParaRPr lang="en-US" altLang="ko-KR" sz="105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063512" y="5181376"/>
            <a:ext cx="433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spcAft>
                <a:spcPts val="600"/>
              </a:spcAft>
              <a:defRPr sz="1200" i="1" spc="-1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단기간 시도대표 배출 및 지역 협력을 이끌어 </a:t>
            </a:r>
            <a:r>
              <a:rPr lang="ko-KR" altLang="en-US" dirty="0" smtClean="0"/>
              <a:t>낼 수 있는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err="1" smtClean="0"/>
              <a:t>선수반</a:t>
            </a:r>
            <a:r>
              <a:rPr lang="ko-KR" altLang="en-US" dirty="0" smtClean="0"/>
              <a:t> 종목 선정</a:t>
            </a:r>
            <a:endParaRPr lang="en-US" altLang="ko-KR" dirty="0"/>
          </a:p>
        </p:txBody>
      </p:sp>
      <p:cxnSp>
        <p:nvCxnSpPr>
          <p:cNvPr id="52" name="직선 화살표 연결선 51"/>
          <p:cNvCxnSpPr/>
          <p:nvPr/>
        </p:nvCxnSpPr>
        <p:spPr bwMode="auto">
          <a:xfrm flipV="1">
            <a:off x="1298596" y="3960901"/>
            <a:ext cx="0" cy="180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직선 화살표 연결선 52"/>
          <p:cNvCxnSpPr/>
          <p:nvPr/>
        </p:nvCxnSpPr>
        <p:spPr bwMode="auto">
          <a:xfrm flipV="1">
            <a:off x="1645936" y="3960901"/>
            <a:ext cx="0" cy="180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직선 화살표 연결선 53"/>
          <p:cNvCxnSpPr/>
          <p:nvPr/>
        </p:nvCxnSpPr>
        <p:spPr bwMode="auto">
          <a:xfrm flipV="1">
            <a:off x="1990101" y="3960901"/>
            <a:ext cx="0" cy="180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직선 화살표 연결선 54"/>
          <p:cNvCxnSpPr/>
          <p:nvPr/>
        </p:nvCxnSpPr>
        <p:spPr bwMode="auto">
          <a:xfrm flipV="1">
            <a:off x="1100572" y="4480881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직선 화살표 연결선 55"/>
          <p:cNvCxnSpPr/>
          <p:nvPr/>
        </p:nvCxnSpPr>
        <p:spPr bwMode="auto">
          <a:xfrm flipV="1">
            <a:off x="1447912" y="4480881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직선 화살표 연결선 56"/>
          <p:cNvCxnSpPr/>
          <p:nvPr/>
        </p:nvCxnSpPr>
        <p:spPr bwMode="auto">
          <a:xfrm flipV="1">
            <a:off x="1792077" y="4480881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직선 화살표 연결선 57"/>
          <p:cNvCxnSpPr/>
          <p:nvPr/>
        </p:nvCxnSpPr>
        <p:spPr bwMode="auto">
          <a:xfrm flipV="1">
            <a:off x="2142592" y="4480881"/>
            <a:ext cx="0" cy="1440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 적합한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운영이 이루어지기 위해서는 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기존 생활체육 </a:t>
            </a: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Pool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바탕으로 한 </a:t>
            </a:r>
            <a:r>
              <a:rPr lang="ko-KR" altLang="en-US" sz="14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선수반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이루어지거나 </a:t>
            </a:r>
            <a:r>
              <a: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지역대표 선정 가능성을 고려한 종목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선정이 필요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241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대회 및 리그 개최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대회 및 리그 개최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경기수준을 고려한 종목별 대회 개최 확산 및 전문체육 기존 리그와의 연계 시스템 구축을 통해 회원의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경기력을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확인하고 그 수준을 지속적으로 향상시켜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8503" y="2029300"/>
            <a:ext cx="8928547" cy="4063525"/>
            <a:chOff x="488503" y="2343951"/>
            <a:chExt cx="8928547" cy="3533321"/>
          </a:xfrm>
        </p:grpSpPr>
        <p:sp>
          <p:nvSpPr>
            <p:cNvPr id="91" name="직사각형 90"/>
            <p:cNvSpPr/>
            <p:nvPr/>
          </p:nvSpPr>
          <p:spPr bwMode="auto">
            <a:xfrm>
              <a:off x="488503" y="2345643"/>
              <a:ext cx="1079947" cy="4356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목적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 bwMode="auto">
            <a:xfrm>
              <a:off x="488503" y="3002838"/>
              <a:ext cx="1079947" cy="28744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대회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리그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분류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3" name="직사각형 92"/>
            <p:cNvSpPr/>
            <p:nvPr/>
          </p:nvSpPr>
          <p:spPr bwMode="auto">
            <a:xfrm>
              <a:off x="1712979" y="5013672"/>
              <a:ext cx="1014054" cy="855157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생활체육대회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리그 참가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직사각형 93"/>
            <p:cNvSpPr/>
            <p:nvPr/>
          </p:nvSpPr>
          <p:spPr bwMode="auto">
            <a:xfrm>
              <a:off x="1712980" y="3997720"/>
              <a:ext cx="1014054" cy="88839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개최 및 참가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95" name="그룹 94"/>
            <p:cNvGrpSpPr/>
            <p:nvPr/>
          </p:nvGrpSpPr>
          <p:grpSpPr>
            <a:xfrm>
              <a:off x="1712980" y="2996977"/>
              <a:ext cx="1014054" cy="864096"/>
              <a:chOff x="1712980" y="3246836"/>
              <a:chExt cx="1014054" cy="631137"/>
            </a:xfrm>
          </p:grpSpPr>
          <p:sp>
            <p:nvSpPr>
              <p:cNvPr id="96" name="직사각형 95"/>
              <p:cNvSpPr/>
              <p:nvPr/>
            </p:nvSpPr>
            <p:spPr bwMode="auto">
              <a:xfrm>
                <a:off x="1712980" y="3246836"/>
                <a:ext cx="1014054" cy="631137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자체 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대회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리그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1200" spc="-1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개최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7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314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98" name="AutoShape 15"/>
            <p:cNvSpPr>
              <a:spLocks noChangeArrowheads="1"/>
            </p:cNvSpPr>
            <p:nvPr/>
          </p:nvSpPr>
          <p:spPr bwMode="gray">
            <a:xfrm>
              <a:off x="1712640" y="3996621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99" name="AutoShape 15"/>
            <p:cNvSpPr>
              <a:spLocks noChangeArrowheads="1"/>
            </p:cNvSpPr>
            <p:nvPr/>
          </p:nvSpPr>
          <p:spPr bwMode="gray">
            <a:xfrm>
              <a:off x="1721107" y="5013200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2720752" y="3057339"/>
              <a:ext cx="6696298" cy="7894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회원을 대상으로 한 대회 및 리그 개최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초기에는 대부분 초보자로 구성되어 있어 외부 대회 및 리그에 참여에 어려움이 있는 만큼 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초기에는 자체 대회 및 리그 개최를 중점적으로 실시해야 함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대회 운영 자원봉사자를 모집하여 경기에 참여하지 않는 회원도 대회에 참여할 수 있는 기회를 제공해야 함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2738858" y="4126501"/>
              <a:ext cx="6678192" cy="6289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비슷한 수준에 있는 지역 내 동호회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클럽과의 친선 </a:t>
              </a:r>
              <a:r>
                <a:rPr lang="ko-KR" altLang="en-US" sz="1200" b="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개최</a:t>
              </a:r>
              <a:endPara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  간 </a:t>
              </a:r>
              <a:r>
                <a:rPr lang="ko-KR" altLang="en-US" sz="120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진행 권장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소속감 확보와 더불어 사업에 대한  회원의 이해도 향상 가능</a:t>
              </a:r>
              <a:r>
                <a:rPr lang="en-US" altLang="ko-KR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교류전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참가 선수 선발을 위한 자체 대회 개최 권장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행사에 대한 회원의 관심도 향상 가능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738858" y="5046711"/>
              <a:ext cx="6678192" cy="75602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실력이 일정 수준에 올라 왔을 경우 생활체육대회 및 기존 종목별연합회에서 운영하고 있는 리그 참여 </a:t>
              </a:r>
              <a:endPara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초기 기존 동호회원을 흡수한 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경우 반드시 현 </a:t>
              </a:r>
              <a:r>
                <a:rPr lang="ko-KR" altLang="en-US" sz="1200" spc="-15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클럽명으로</a:t>
              </a:r>
              <a:r>
                <a:rPr lang="ko-KR" altLang="en-US" sz="120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대회에 참가하여 클럽에 대한 소속감을 확보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 나가는 것이 중요함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23698" y="2343951"/>
              <a:ext cx="7776418" cy="43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현재 </a:t>
              </a:r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경기력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수준 확인 및 수준 향상을 위한 동기 부여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외부 대회 및 리그 참여를 통한 클럽 소속감 확보 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924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외부 연계 활동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기관 별 연계 방안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_(1)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기준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4900436"/>
              </p:ext>
            </p:extLst>
          </p:nvPr>
        </p:nvGraphicFramePr>
        <p:xfrm>
          <a:off x="1712912" y="2597544"/>
          <a:ext cx="7704583" cy="349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81"/>
                <a:gridCol w="680802"/>
                <a:gridCol w="3812492"/>
                <a:gridCol w="2723208"/>
              </a:tblGrid>
              <a:tr h="19509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 설명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 점검 사항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197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 latinLnBrk="1">
                        <a:buFontTx/>
                        <a:buNone/>
                      </a:pP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 주도</a:t>
                      </a:r>
                      <a:r>
                        <a:rPr lang="en-US" altLang="ko-KR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연계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이름으로 학교스포츠클럽 운영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참여 학생을 클럽 정회원으로 가입시켜 회원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인당 수익 발생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학생회원 연간 클럽 활동 수준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학교의 추가 지원 사항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체육관 사용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회비 보조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9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indent="0" algn="ctr" latinLnBrk="1"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단순</a:t>
                      </a:r>
                      <a:r>
                        <a:rPr lang="ko-KR" altLang="en-US" sz="11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연계</a:t>
                      </a:r>
                      <a:endParaRPr lang="en-US" altLang="ko-KR" sz="1100" b="1" u="none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방과후 수업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토요스포츠데이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창의수업 등을 통한 수익 창출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리그 운영 및 심판 지원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및 엘리트 선수 방문 지도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학교 스포츠클럽 운영 가능 여부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성과 창출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체육관 사용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방과후 수업 확보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97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주도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연계</a:t>
                      </a:r>
                      <a:endParaRPr lang="ko-KR" altLang="en-US" sz="1100" b="1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스포츠클럽 이름으로 기업회원 스포츠클럽 운영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운영 및 종목 활성화를 위한 기업과 클럽간의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MOU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체결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기업 임직원 가족 클럽 회원 모집 여부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기업의 추가 지원 사항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체육관 사용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회비 보조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9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단순 연계</a:t>
                      </a:r>
                      <a:endParaRPr lang="ko-KR" altLang="en-US" sz="1100" b="1" u="none" kern="1200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기업의 스포츠관련 행사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체육대회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일회성 체육 특강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대행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유니폼 로고 광고 및 일회성 기부금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대상 할인 판매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향후 기업 스포츠클럽 운영 가능 여부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성과 창출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체육관 사용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스폰서 체결 등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44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복지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주도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연계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소외계층 대상 클럽 내 전용 수업 및 무료수업 진행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기관에 방문 하여 정기적 강습 및 체육활동 진행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 이상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소외계층 참여 가능 종목 비율 및 전용 수업 여부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기관 방문 수업의 경우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강습 인원 확정 여부</a:t>
                      </a: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9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단순 연계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할인혜택 제공</a:t>
                      </a:r>
                      <a:endParaRPr lang="en-US" altLang="ko-KR" sz="1100" b="0" u="none" kern="1200" spc="-1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기관에 방문 하여 비정기적 강습 및 체육활동 진행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향후 기관 정기 수업 진행 가능 여부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소외계층 대상 무료 수업 및 전용 수업 진행 여부</a:t>
                      </a: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6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병원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보건소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주도</a:t>
                      </a:r>
                      <a: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lang="en-US" altLang="ko-KR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연계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의료기관의 전문성을 활용한 프로그램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다이어트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건강교실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재활수업 등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협력 진행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병원 임직원 대상 클럽 활동 진행 가능 여부</a:t>
                      </a:r>
                      <a:endParaRPr lang="en-US" altLang="ko-KR" sz="1050" b="0" u="none" kern="1200" spc="-15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병원의 지리적 요건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인접 병원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</a:t>
                      </a:r>
                      <a:r>
                        <a:rPr lang="ko-KR" altLang="en-US" sz="1050" b="0" u="none" kern="1200" spc="-15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접근성</a:t>
                      </a:r>
                      <a:r>
                        <a:rPr lang="ko-KR" altLang="en-US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등</a:t>
                      </a:r>
                      <a:r>
                        <a:rPr lang="en-US" altLang="ko-KR" sz="1050" b="0" u="none" kern="1200" spc="-15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6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100" b="1" u="none" kern="1200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단순 연계</a:t>
                      </a:r>
                      <a:endParaRPr lang="en-US" altLang="ko-KR" sz="1100" b="1" u="none" kern="1200" spc="-100" baseline="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Wingdings" pitchFamily="2" charset="2"/>
                        <a:buChar char="§"/>
                      </a:pP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대상 병원 비 할인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BMI </a:t>
                      </a:r>
                      <a:r>
                        <a:rPr lang="ko-KR" altLang="en-US" sz="1100" b="0" u="none" kern="12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검사 지원 등</a:t>
                      </a:r>
                      <a:endParaRPr lang="ko-KR" altLang="en-US" sz="1100" b="0" u="none" kern="12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975" indent="-180975" algn="l" defTabSz="914400" rtl="0" eaLnBrk="1" latinLnBrk="1" hangingPunct="1">
                        <a:buFont typeface="+mj-ea"/>
                        <a:buAutoNum type="circleNumDbPlain"/>
                      </a:pPr>
                      <a:endParaRPr lang="ko-KR" altLang="en-US" sz="1050" b="0" u="none" kern="1200" spc="-15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직사각형 71"/>
          <p:cNvSpPr/>
          <p:nvPr/>
        </p:nvSpPr>
        <p:spPr bwMode="auto">
          <a:xfrm>
            <a:off x="488503" y="2597544"/>
            <a:ext cx="1079947" cy="349405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직사각형 72"/>
          <p:cNvSpPr/>
          <p:nvPr/>
        </p:nvSpPr>
        <p:spPr bwMode="auto">
          <a:xfrm>
            <a:off x="488503" y="2037622"/>
            <a:ext cx="1079947" cy="4838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15231" y="2013116"/>
            <a:ext cx="77764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학교와 기업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복지기관 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의료기관 등 지역사회 기관을 대상으로 클럽의 외부 연계 활동 추진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주도의 연계 활동을 통해 신규 회원을 확보하고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단순 연계 활동을 통해서는 지역사회 생활체육 서비스 제공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 내 다양한 기관과의 연계활동 진행을 통해 지역 커뮤니티 활성화와 클럽의 안정적 운영 토대 형성이 가능함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711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외부 연계 활동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기관 별 연계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방안</a:t>
              </a:r>
              <a:r>
                <a:rPr lang="en-US" altLang="ko-KR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_(2) </a:t>
              </a: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학교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5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스포츠클럽에서의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활동에 한해 학교스포츠클럽 활동과 동등한 과외 활동으로 인정이 가능하기에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학교와의 연계 활동을 모색해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71873" y="4822853"/>
            <a:ext cx="8584813" cy="1270443"/>
            <a:chOff x="471873" y="4949174"/>
            <a:chExt cx="8584813" cy="1144122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471873" y="4949174"/>
              <a:ext cx="1075060" cy="1144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400" kern="0" spc="-5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학생회원 유치</a:t>
              </a:r>
              <a:endPara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gray">
            <a:xfrm>
              <a:off x="1712911" y="5005406"/>
              <a:ext cx="7343775" cy="10186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스포츠클럽은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학생들의 수요에 맞는 프로그램을 제공하여야 함</a:t>
              </a: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또한 지역 학교와 긴밀히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협조하여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</a:t>
              </a:r>
              <a:r>
                <a:rPr lang="ko-KR" altLang="en-US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활체육지도자  파견</a:t>
              </a:r>
              <a:r>
                <a:rPr lang="en-US" altLang="ko-KR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공동강습</a:t>
              </a:r>
              <a:r>
                <a:rPr lang="en-US" altLang="ko-KR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리그 지원</a:t>
              </a:r>
              <a:r>
                <a:rPr lang="en-US" altLang="ko-KR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시설 협조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 학교 스포츠클럽의 운영을 지원토록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함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학생들의 자원봉사활동 장려를 위해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내 행정업무 뿐만 아니라 지도업무 등 다양한 자원봉사 기회를 제공함  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u="sng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부모와 함께하는 가족참여 스포츠활동 확대 추진</a:t>
              </a:r>
              <a:endPara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729219" y="1960423"/>
            <a:ext cx="656600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스포츠클럽과 지역 내 학교와의 업무협약 체결</a:t>
            </a:r>
            <a: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문체부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선정 스포츠클럽만이 클럽 활동도 학교스포츠클럽 활동으로 인정 가능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488503" y="2036467"/>
            <a:ext cx="1079947" cy="265691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학교</a:t>
            </a:r>
            <a:r>
              <a:rPr lang="en-US" altLang="ko-KR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스포츠클럽</a:t>
            </a:r>
            <a:r>
              <a:rPr lang="en-US" altLang="ko-KR" sz="14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연계</a:t>
            </a:r>
            <a:r>
              <a:rPr lang="en-US" altLang="ko-KR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프로세스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0453251"/>
              </p:ext>
            </p:extLst>
          </p:nvPr>
        </p:nvGraphicFramePr>
        <p:xfrm>
          <a:off x="2897730" y="2717012"/>
          <a:ext cx="6472636" cy="87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87"/>
                <a:gridCol w="5209449"/>
              </a:tblGrid>
              <a:tr h="4485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</a:t>
                      </a:r>
                      <a:endParaRPr lang="ko-KR" altLang="en-US" sz="12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스포츠클럽은 학교로</a:t>
                      </a:r>
                      <a:r>
                        <a:rPr lang="ko-KR" altLang="en-US" sz="1100" b="0" spc="-1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스포츠클럽으로 해당 스포츠클럽 활동에 대한 안내 공문 발송 </a:t>
                      </a:r>
                      <a:endParaRPr lang="en-US" altLang="ko-KR" sz="1100" b="0" spc="-1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108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</a:t>
                      </a:r>
                      <a:endParaRPr lang="ko-KR" altLang="en-US" sz="12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학생들에게 안내 및 참여 수요 파악</a:t>
                      </a:r>
                      <a:r>
                        <a:rPr lang="en-US" altLang="ko-KR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 전담교사</a:t>
                      </a:r>
                      <a:r>
                        <a:rPr lang="en-US" altLang="ko-KR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2000" marR="108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1712980" y="2036467"/>
            <a:ext cx="1014054" cy="544892"/>
            <a:chOff x="1712980" y="3246836"/>
            <a:chExt cx="1014054" cy="446969"/>
          </a:xfrm>
        </p:grpSpPr>
        <p:sp>
          <p:nvSpPr>
            <p:cNvPr id="18" name="직사각형 17"/>
            <p:cNvSpPr/>
            <p:nvPr/>
          </p:nvSpPr>
          <p:spPr bwMode="auto">
            <a:xfrm>
              <a:off x="1712980" y="3246836"/>
              <a:ext cx="1014054" cy="44696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업무협약 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체결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gray">
            <a:xfrm>
              <a:off x="1717795" y="3251116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1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712979" y="2699013"/>
            <a:ext cx="1014054" cy="897223"/>
            <a:chOff x="1712979" y="2612332"/>
            <a:chExt cx="1014054" cy="513962"/>
          </a:xfrm>
        </p:grpSpPr>
        <p:sp>
          <p:nvSpPr>
            <p:cNvPr id="14" name="직사각형 13"/>
            <p:cNvSpPr/>
            <p:nvPr/>
          </p:nvSpPr>
          <p:spPr bwMode="auto">
            <a:xfrm>
              <a:off x="1712979" y="2612332"/>
              <a:ext cx="1014054" cy="51396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학생회원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모집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gray">
            <a:xfrm>
              <a:off x="1721107" y="2617927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928239"/>
              </p:ext>
            </p:extLst>
          </p:nvPr>
        </p:nvGraphicFramePr>
        <p:xfrm>
          <a:off x="2897391" y="3761825"/>
          <a:ext cx="6472636" cy="91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87"/>
                <a:gridCol w="5209449"/>
              </a:tblGrid>
              <a:tr h="4598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</a:t>
                      </a:r>
                      <a:endParaRPr lang="ko-KR" altLang="en-US" sz="12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클럽 회원 확보 및 활동 진행</a:t>
                      </a:r>
                      <a:endParaRPr lang="en-US" altLang="ko-KR" sz="1100" b="0" spc="-1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학생의 활동 시간 및 평가 내용을 공문으로 학교에 제출</a:t>
                      </a:r>
                      <a:endParaRPr lang="en-US" altLang="ko-KR" sz="1100" b="0" spc="-1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8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u="none" spc="-100" baseline="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학교</a:t>
                      </a:r>
                      <a:endParaRPr lang="ko-KR" altLang="en-US" sz="1200" b="1" u="none" spc="-100" baseline="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Wingdings" pitchFamily="2" charset="2"/>
                        <a:buChar char="§"/>
                      </a:pP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스포츠클럽전담교사가 </a:t>
                      </a:r>
                      <a:r>
                        <a:rPr lang="ko-KR" altLang="en-US" sz="1100" b="0" spc="-10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나이스에</a:t>
                      </a:r>
                      <a:r>
                        <a:rPr lang="ko-KR" altLang="en-US" sz="1100" b="0" spc="-1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활동실적 반영</a:t>
                      </a:r>
                      <a:endParaRPr lang="en-US" altLang="ko-KR" sz="1100" b="0" spc="-1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1712640" y="3755863"/>
            <a:ext cx="1014054" cy="937517"/>
            <a:chOff x="1712640" y="3297105"/>
            <a:chExt cx="1014054" cy="728980"/>
          </a:xfrm>
        </p:grpSpPr>
        <p:sp>
          <p:nvSpPr>
            <p:cNvPr id="21" name="직사각형 20"/>
            <p:cNvSpPr/>
            <p:nvPr/>
          </p:nvSpPr>
          <p:spPr bwMode="auto">
            <a:xfrm>
              <a:off x="1712640" y="3297105"/>
              <a:ext cx="1014054" cy="72898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활동진행</a:t>
              </a:r>
              <a: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</a:t>
              </a:r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나이스</a:t>
              </a: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연계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gray">
            <a:xfrm>
              <a:off x="1720768" y="3302700"/>
              <a:ext cx="144000" cy="1917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970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Ⅴ</a:t>
            </a:r>
            <a:endParaRPr kumimoji="0" lang="en-US" altLang="ko-KR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36456" y="3368152"/>
            <a:ext cx="5624856" cy="8617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커뮤니티 활동</a:t>
            </a:r>
            <a:endParaRPr kumimoji="0" lang="en-US" altLang="ko-KR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715105" y="3177816"/>
            <a:ext cx="4470622" cy="1259296"/>
            <a:chOff x="3005580" y="3177816"/>
            <a:chExt cx="3889672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3007252" y="3177816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3005580" y="4365112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51789" y="4653136"/>
            <a:ext cx="30052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커뮤니티 활동 방향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및 주민 참여 프로그램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소외 계층 참여 프로그램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운영매뉴얼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3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 bwMode="auto">
          <a:xfrm>
            <a:off x="3758284" y="2116672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3758284" y="3176171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18" name="Rectangle 4"/>
          <p:cNvSpPr/>
          <p:nvPr/>
        </p:nvSpPr>
        <p:spPr bwMode="auto">
          <a:xfrm>
            <a:off x="3758284" y="4256291"/>
            <a:ext cx="5298405" cy="97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nl-BE" sz="1400" b="0" kern="0" spc="-100" dirty="0">
              <a:solidFill>
                <a:prstClr val="white"/>
              </a:solidFill>
              <a:latin typeface="Calibri" panose="020F0502020204030204"/>
              <a:ea typeface="맑은 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23039" y="1622085"/>
            <a:ext cx="8022361" cy="3590931"/>
            <a:chOff x="1123039" y="1236392"/>
            <a:chExt cx="8022361" cy="3590931"/>
          </a:xfrm>
        </p:grpSpPr>
        <p:sp>
          <p:nvSpPr>
            <p:cNvPr id="11" name="직사각형 30"/>
            <p:cNvSpPr>
              <a:spLocks noChangeArrowheads="1"/>
            </p:cNvSpPr>
            <p:nvPr/>
          </p:nvSpPr>
          <p:spPr bwMode="auto">
            <a:xfrm>
              <a:off x="1137344" y="1743158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커뮤니티 활동 방향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1139173" y="1740448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1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13" name="직사각형 30"/>
            <p:cNvSpPr>
              <a:spLocks noChangeArrowheads="1"/>
            </p:cNvSpPr>
            <p:nvPr/>
          </p:nvSpPr>
          <p:spPr bwMode="auto">
            <a:xfrm>
              <a:off x="1137344" y="2793025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회원 및 주민 참여 프로그램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1139173" y="2790315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2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9007" y="1990814"/>
              <a:ext cx="5216393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중심의 커뮤니티 운영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커뮤니티 형성 과정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26759" y="2991402"/>
              <a:ext cx="5216393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참여 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자원봉사형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2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레저형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2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자치활동형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주민 참여 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기본참여형</a:t>
              </a: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2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정보제공형</a:t>
              </a:r>
              <a:endPara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30"/>
            <p:cNvSpPr>
              <a:spLocks noChangeArrowheads="1"/>
            </p:cNvSpPr>
            <p:nvPr/>
          </p:nvSpPr>
          <p:spPr bwMode="auto">
            <a:xfrm>
              <a:off x="1137344" y="3866717"/>
              <a:ext cx="2621707" cy="9606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4578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50" dirty="0" smtClean="0">
                  <a:solidFill>
                    <a:srgbClr val="1F497D">
                      <a:lumMod val="7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소외계층 참여 프로그램</a:t>
              </a:r>
              <a:endParaRPr lang="ko-KR" altLang="en-US" sz="1400" spc="-50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139173" y="3864007"/>
              <a:ext cx="242733" cy="171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3600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  <a:cs typeface="Calibri" pitchFamily="34" charset="0"/>
                </a:rPr>
                <a:t>3</a:t>
              </a:r>
              <a:endParaRPr lang="ko-KR" altLang="en-US" sz="1200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6759" y="4103070"/>
              <a:ext cx="5216393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소외계층 구분</a:t>
              </a:r>
              <a:endPara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ko-KR" alt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소외계층 참여 방안</a:t>
              </a:r>
              <a:endPara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Rectangle 4"/>
            <p:cNvSpPr/>
            <p:nvPr/>
          </p:nvSpPr>
          <p:spPr bwMode="auto">
            <a:xfrm rot="10800000" flipV="1">
              <a:off x="1123039" y="1236392"/>
              <a:ext cx="2646015" cy="334832"/>
            </a:xfrm>
            <a:prstGeom prst="rect">
              <a:avLst/>
            </a:prstGeom>
            <a:solidFill>
              <a:srgbClr val="198BF3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algn="ctr" latinLnBrk="0"/>
              <a:r>
                <a:rPr kumimoji="0" lang="ko-KR" altLang="en-US" sz="1600" kern="0" spc="-100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0"/>
                      </a:sys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커뮤니티 활동</a:t>
              </a:r>
              <a:endParaRPr kumimoji="0" lang="en-US" altLang="ko-KR" sz="1600" kern="0" spc="-100" dirty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613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실행, 러너, 장거리, 적합, 여성, 크로스 컨트리, 선수, 지구력, 건강, 여자, 경쟁, 체육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76"/>
          <a:stretch/>
        </p:blipFill>
        <p:spPr bwMode="auto">
          <a:xfrm>
            <a:off x="704850" y="1233487"/>
            <a:ext cx="8496302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65"/>
          <p:cNvSpPr txBox="1">
            <a:spLocks/>
          </p:cNvSpPr>
          <p:nvPr/>
        </p:nvSpPr>
        <p:spPr bwMode="auto">
          <a:xfrm>
            <a:off x="1001027" y="1603519"/>
            <a:ext cx="7880801" cy="81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43" tIns="38972" rIns="77943" bIns="38972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2400" i="1" kern="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스포츠는 이러한 </a:t>
            </a:r>
            <a:r>
              <a:rPr lang="en-US" altLang="ko-KR" sz="2400" i="1" kern="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i="1" kern="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400" i="1" kern="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스포츠의 긍정적 가치를 적합하게 확산하고 있는가</a:t>
            </a:r>
            <a:r>
              <a:rPr lang="en-US" altLang="ko-KR" sz="2400" i="1" kern="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pic>
        <p:nvPicPr>
          <p:cNvPr id="4" name="Picture 5" descr="C:\Users\Administrator\Downloads\question-1243504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87" y="2940606"/>
            <a:ext cx="1331527" cy="2360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0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커뮤니티 활동 방향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중심의 커뮤니티 운영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2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폐쇄적이고 스포츠 수혜층이 제한된 기존 자원 </a:t>
            </a:r>
            <a:r>
              <a:rPr lang="ko-KR" altLang="en-US" sz="1400" kern="0" spc="-1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배분식의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스포츠 공급 시스템에서 탈피하여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개방적이고 자율적인 스포츠클럽 운영을 위해서는 스포츠클럽을 매개로 한 지역 커뮤니티 활성화가 필요함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88504" y="2456642"/>
            <a:ext cx="1082690" cy="168467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공급 시스템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88504" y="4394123"/>
            <a:ext cx="1082690" cy="168841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향후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공급 시스템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695766" y="2488607"/>
            <a:ext cx="3257234" cy="1588465"/>
            <a:chOff x="1695766" y="2371662"/>
            <a:chExt cx="2754725" cy="1800477"/>
          </a:xfrm>
        </p:grpSpPr>
        <p:sp>
          <p:nvSpPr>
            <p:cNvPr id="74" name="Oval 41"/>
            <p:cNvSpPr>
              <a:spLocks noChangeArrowheads="1"/>
            </p:cNvSpPr>
            <p:nvPr/>
          </p:nvSpPr>
          <p:spPr bwMode="auto">
            <a:xfrm rot="10800000" flipV="1">
              <a:off x="1695766" y="2473675"/>
              <a:ext cx="2754725" cy="1698464"/>
            </a:xfrm>
            <a:prstGeom prst="rect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087045" y="2371662"/>
              <a:ext cx="1972166" cy="213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>
                <a:lnSpc>
                  <a:spcPct val="80000"/>
                </a:lnSpc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기존 스포츠공급시스템</a:t>
              </a:r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2163437" y="2648039"/>
              <a:ext cx="1747691" cy="2470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행정기관</a:t>
              </a:r>
            </a:p>
          </p:txBody>
        </p:sp>
        <p:sp>
          <p:nvSpPr>
            <p:cNvPr id="81" name="Oval 20"/>
            <p:cNvSpPr>
              <a:spLocks noChangeArrowheads="1"/>
            </p:cNvSpPr>
            <p:nvPr/>
          </p:nvSpPr>
          <p:spPr bwMode="auto">
            <a:xfrm>
              <a:off x="2163437" y="3029904"/>
              <a:ext cx="1747691" cy="2470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경영자원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재원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인력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등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</a:t>
              </a:r>
              <a:endPara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2163437" y="3411769"/>
              <a:ext cx="1747691" cy="2470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스포츠 활동 조직</a:t>
              </a:r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2163437" y="3852138"/>
              <a:ext cx="1747339" cy="2470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회원</a:t>
              </a:r>
            </a:p>
          </p:txBody>
        </p:sp>
        <p:cxnSp>
          <p:nvCxnSpPr>
            <p:cNvPr id="84" name="직선 연결선 83"/>
            <p:cNvCxnSpPr>
              <a:stCxn id="82" idx="2"/>
              <a:endCxn id="83" idx="0"/>
            </p:cNvCxnSpPr>
            <p:nvPr/>
          </p:nvCxnSpPr>
          <p:spPr>
            <a:xfrm flipH="1">
              <a:off x="3037106" y="3658815"/>
              <a:ext cx="176" cy="1933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>
              <a:stCxn id="80" idx="2"/>
              <a:endCxn id="81" idx="0"/>
            </p:cNvCxnSpPr>
            <p:nvPr/>
          </p:nvCxnSpPr>
          <p:spPr>
            <a:xfrm>
              <a:off x="3037283" y="2895084"/>
              <a:ext cx="0" cy="1348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>
              <a:stCxn id="81" idx="4"/>
              <a:endCxn id="82" idx="0"/>
            </p:cNvCxnSpPr>
            <p:nvPr/>
          </p:nvCxnSpPr>
          <p:spPr>
            <a:xfrm>
              <a:off x="3037283" y="3276950"/>
              <a:ext cx="0" cy="1348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20"/>
            <p:cNvSpPr>
              <a:spLocks noChangeArrowheads="1"/>
            </p:cNvSpPr>
            <p:nvPr/>
          </p:nvSpPr>
          <p:spPr bwMode="auto">
            <a:xfrm>
              <a:off x="3542497" y="3238764"/>
              <a:ext cx="395275" cy="15301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000" i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자원배분</a:t>
              </a:r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auto">
            <a:xfrm>
              <a:off x="3542497" y="3668974"/>
              <a:ext cx="395275" cy="15301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000" i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수혜</a:t>
              </a:r>
            </a:p>
          </p:txBody>
        </p:sp>
      </p:grpSp>
      <p:sp>
        <p:nvSpPr>
          <p:cNvPr id="89" name="직사각형 106"/>
          <p:cNvSpPr>
            <a:spLocks noChangeArrowheads="1"/>
          </p:cNvSpPr>
          <p:nvPr/>
        </p:nvSpPr>
        <p:spPr bwMode="auto">
          <a:xfrm>
            <a:off x="5429953" y="2585966"/>
            <a:ext cx="39870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행정기관 주도로 인한 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자원배분식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의 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스포츠 공급</a:t>
            </a:r>
            <a:endParaRPr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행정에 의존한 스포츠공급시스템 운영으로 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회원의 참여 환경 부족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자원배분의 부작용 인한 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지역 내 특정 스포츠 조직의 기득권화 및 비협조적 분위기 조성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이에 따른 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폐쇄성으로 인해 스포츠 수혜층 제한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91" name="직사각형 106"/>
          <p:cNvSpPr>
            <a:spLocks noChangeArrowheads="1"/>
          </p:cNvSpPr>
          <p:nvPr/>
        </p:nvSpPr>
        <p:spPr bwMode="auto">
          <a:xfrm>
            <a:off x="5487174" y="4522717"/>
            <a:ext cx="392987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회원의 자치적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·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자율적인 활동을 기조로 </a:t>
            </a:r>
            <a:r>
              <a:rPr lang="ko-KR" altLang="en-US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하는 스포츠 시스템으로 구축</a:t>
            </a:r>
            <a:endParaRPr lang="en-US" altLang="ko-KR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조직 결성 및 자원 배분에 대한 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결정권을 회원</a:t>
            </a:r>
            <a:r>
              <a:rPr lang="ko-KR" altLang="en-US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이 가짐</a:t>
            </a:r>
            <a:endParaRPr lang="en-US" altLang="ko-KR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한 사람이라도 많은 회원이 스포츠시스템을 지탱하는 역할</a:t>
            </a:r>
            <a:r>
              <a:rPr lang="ko-KR" altLang="en-US" b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을 함으로써 생성 및 발전해나가는 특성 보유</a:t>
            </a:r>
            <a:endParaRPr lang="en-US" altLang="ko-KR" b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640632" y="4361755"/>
            <a:ext cx="3312368" cy="1697239"/>
            <a:chOff x="1640632" y="4436834"/>
            <a:chExt cx="2893996" cy="1800477"/>
          </a:xfrm>
        </p:grpSpPr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1775960" y="4783120"/>
              <a:ext cx="1356950" cy="305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행정기관</a:t>
              </a: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1775960" y="5784987"/>
              <a:ext cx="1356850" cy="305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회원 커뮤니티</a:t>
              </a: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3791701" y="4783120"/>
              <a:ext cx="644478" cy="13404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스포츠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활동</a:t>
              </a:r>
              <a:endPara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조직</a:t>
              </a:r>
            </a:p>
          </p:txBody>
        </p:sp>
        <p:sp>
          <p:nvSpPr>
            <p:cNvPr id="76" name="Oval 41"/>
            <p:cNvSpPr>
              <a:spLocks noChangeArrowheads="1"/>
            </p:cNvSpPr>
            <p:nvPr/>
          </p:nvSpPr>
          <p:spPr bwMode="auto">
            <a:xfrm rot="10800000" flipV="1">
              <a:off x="1701827" y="4538847"/>
              <a:ext cx="2832801" cy="1698464"/>
            </a:xfrm>
            <a:prstGeom prst="rect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1934928" y="4436834"/>
              <a:ext cx="2366599" cy="213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>
                <a:lnSpc>
                  <a:spcPct val="80000"/>
                </a:lnSpc>
              </a:pP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앞으로의 스포츠공급시스템</a:t>
              </a:r>
            </a:p>
          </p:txBody>
        </p:sp>
        <p:cxnSp>
          <p:nvCxnSpPr>
            <p:cNvPr id="93" name="꺾인 연결선 92"/>
            <p:cNvCxnSpPr>
              <a:stCxn id="72" idx="3"/>
            </p:cNvCxnSpPr>
            <p:nvPr/>
          </p:nvCxnSpPr>
          <p:spPr>
            <a:xfrm flipV="1">
              <a:off x="3132810" y="5675792"/>
              <a:ext cx="660519" cy="2618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꺾인 연결선 93"/>
            <p:cNvCxnSpPr>
              <a:stCxn id="71" idx="3"/>
            </p:cNvCxnSpPr>
            <p:nvPr/>
          </p:nvCxnSpPr>
          <p:spPr>
            <a:xfrm>
              <a:off x="3132910" y="4935812"/>
              <a:ext cx="660418" cy="3078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꺾인 연결선 94"/>
            <p:cNvCxnSpPr/>
            <p:nvPr/>
          </p:nvCxnSpPr>
          <p:spPr>
            <a:xfrm>
              <a:off x="2276480" y="5103996"/>
              <a:ext cx="1498846" cy="274846"/>
            </a:xfrm>
            <a:prstGeom prst="bentConnector3">
              <a:avLst>
                <a:gd name="adj1" fmla="val -415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>
              <a:off x="3199998" y="4706856"/>
              <a:ext cx="495989" cy="25503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000" i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행정지원</a:t>
              </a:r>
            </a:p>
          </p:txBody>
        </p:sp>
        <p:sp>
          <p:nvSpPr>
            <p:cNvPr id="97" name="Oval 20"/>
            <p:cNvSpPr>
              <a:spLocks noChangeArrowheads="1"/>
            </p:cNvSpPr>
            <p:nvPr/>
          </p:nvSpPr>
          <p:spPr bwMode="auto">
            <a:xfrm>
              <a:off x="3184476" y="5942080"/>
              <a:ext cx="495989" cy="25503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회원이</a:t>
              </a:r>
              <a:r>
                <a:rPr lang="en-US" altLang="ko-KR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/>
              </a:r>
              <a:br>
                <a:rPr lang="en-US" altLang="ko-KR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</a:br>
              <a:r>
                <a:rPr lang="ko-KR" altLang="en-US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조직 결성</a:t>
              </a:r>
            </a:p>
          </p:txBody>
        </p:sp>
        <p:sp>
          <p:nvSpPr>
            <p:cNvPr id="98" name="Oval 20"/>
            <p:cNvSpPr>
              <a:spLocks noChangeArrowheads="1"/>
            </p:cNvSpPr>
            <p:nvPr/>
          </p:nvSpPr>
          <p:spPr bwMode="auto">
            <a:xfrm>
              <a:off x="2210602" y="5188072"/>
              <a:ext cx="922307" cy="4080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경영자원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/>
              </a:r>
              <a:b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</a:b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재원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인력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등</a:t>
              </a:r>
              <a:r>
                <a:rPr lang="en-US" altLang="ko-KR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)</a:t>
              </a:r>
            </a:p>
          </p:txBody>
        </p:sp>
        <p:cxnSp>
          <p:nvCxnSpPr>
            <p:cNvPr id="99" name="직선 연결선 98"/>
            <p:cNvCxnSpPr/>
            <p:nvPr/>
          </p:nvCxnSpPr>
          <p:spPr>
            <a:xfrm flipV="1">
              <a:off x="2147415" y="5077413"/>
              <a:ext cx="0" cy="7515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20"/>
            <p:cNvSpPr>
              <a:spLocks noChangeArrowheads="1"/>
            </p:cNvSpPr>
            <p:nvPr/>
          </p:nvSpPr>
          <p:spPr bwMode="auto">
            <a:xfrm>
              <a:off x="1640632" y="5507470"/>
              <a:ext cx="495989" cy="25503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vert="horz" wrap="non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회원의</a:t>
              </a:r>
              <a:r>
                <a:rPr lang="en-US" altLang="ko-KR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/>
              </a:r>
              <a:br>
                <a:rPr lang="en-US" altLang="ko-KR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</a:br>
              <a:r>
                <a:rPr lang="ko-KR" altLang="en-US" sz="1000" i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요구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1727274" y="2000198"/>
            <a:ext cx="3246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</a:t>
            </a:r>
            <a:endParaRPr lang="ko-KR" altLang="en-US" sz="1200" b="0" i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 bwMode="auto">
          <a:xfrm>
            <a:off x="1683970" y="2260794"/>
            <a:ext cx="3290235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직사각형 39"/>
          <p:cNvSpPr/>
          <p:nvPr/>
        </p:nvSpPr>
        <p:spPr>
          <a:xfrm>
            <a:off x="5487174" y="1982549"/>
            <a:ext cx="3858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0" i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endParaRPr lang="ko-KR" altLang="en-US" sz="1200" b="0" i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1" name="직선 연결선 40"/>
          <p:cNvCxnSpPr/>
          <p:nvPr/>
        </p:nvCxnSpPr>
        <p:spPr bwMode="auto">
          <a:xfrm>
            <a:off x="5487174" y="2252581"/>
            <a:ext cx="3858314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4295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커뮤니티 활동 방향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커뮤니티 형성 과정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6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 초기 운영진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매니저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중심으로 클럽이 운영될 수 밖에 없으나 향후 회원 자치조직을 중심으로 클럽이 운영되어야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 flipV="1">
            <a:off x="300525" y="2228718"/>
            <a:ext cx="936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AutoShape 21"/>
          <p:cNvSpPr>
            <a:spLocks noChangeArrowheads="1"/>
          </p:cNvSpPr>
          <p:nvPr/>
        </p:nvSpPr>
        <p:spPr bwMode="auto">
          <a:xfrm>
            <a:off x="497930" y="2024844"/>
            <a:ext cx="8905274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ko-KR" altLang="en-US" sz="14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자치조직 활성화 단계 및 단계별 주요 내용사항</a:t>
            </a:r>
            <a:r>
              <a:rPr lang="en-US" altLang="ko-KR" sz="14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endParaRPr lang="ko-KR" altLang="en-US" sz="1400" kern="0" spc="-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527238" y="2516206"/>
            <a:ext cx="8673912" cy="3144956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4508" y="2647945"/>
            <a:ext cx="307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종목 자치조직 활성화를 위한 기본 조건 </a:t>
            </a:r>
            <a:endParaRPr lang="en-US" altLang="ko-KR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348" y="4232479"/>
            <a:ext cx="2657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 주도적으로 간담회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다과회 등을 실시하여  자치조직 구성을 위한 분위기 조성과 참여 회원 확보 </a:t>
            </a:r>
            <a:endParaRPr lang="en-US" altLang="ko-KR" b="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직선 연결선 41"/>
          <p:cNvCxnSpPr/>
          <p:nvPr/>
        </p:nvCxnSpPr>
        <p:spPr bwMode="auto">
          <a:xfrm>
            <a:off x="3584848" y="2672916"/>
            <a:ext cx="10018" cy="2828441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오른쪽 화살표 42"/>
          <p:cNvSpPr/>
          <p:nvPr/>
        </p:nvSpPr>
        <p:spPr bwMode="auto">
          <a:xfrm>
            <a:off x="4520884" y="3308544"/>
            <a:ext cx="279649" cy="156460"/>
          </a:xfrm>
          <a:prstGeom prst="rightArrow">
            <a:avLst>
              <a:gd name="adj1" fmla="val 50000"/>
              <a:gd name="adj2" fmla="val 4608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오른쪽 화살표 43"/>
          <p:cNvSpPr/>
          <p:nvPr/>
        </p:nvSpPr>
        <p:spPr bwMode="auto">
          <a:xfrm>
            <a:off x="4520884" y="3848604"/>
            <a:ext cx="279649" cy="156460"/>
          </a:xfrm>
          <a:prstGeom prst="rightArrow">
            <a:avLst>
              <a:gd name="adj1" fmla="val 50000"/>
              <a:gd name="adj2" fmla="val 4608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오른쪽 화살표 44"/>
          <p:cNvSpPr/>
          <p:nvPr/>
        </p:nvSpPr>
        <p:spPr bwMode="auto">
          <a:xfrm>
            <a:off x="4520884" y="4496676"/>
            <a:ext cx="279649" cy="156460"/>
          </a:xfrm>
          <a:prstGeom prst="rightArrow">
            <a:avLst>
              <a:gd name="adj1" fmla="val 50000"/>
              <a:gd name="adj2" fmla="val 4608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3836876" y="2996952"/>
            <a:ext cx="612000" cy="2556260"/>
            <a:chOff x="3836876" y="3644645"/>
            <a:chExt cx="612000" cy="2088000"/>
          </a:xfrm>
        </p:grpSpPr>
        <p:cxnSp>
          <p:nvCxnSpPr>
            <p:cNvPr id="47" name="직선 연결선 30"/>
            <p:cNvCxnSpPr>
              <a:cxnSpLocks noChangeShapeType="1"/>
            </p:cNvCxnSpPr>
            <p:nvPr/>
          </p:nvCxnSpPr>
          <p:spPr bwMode="auto">
            <a:xfrm>
              <a:off x="4142876" y="3644645"/>
              <a:ext cx="0" cy="2088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 type="oval" w="sm" len="sm"/>
              <a:tailEnd type="arrow" w="sm" len="sm"/>
            </a:ln>
          </p:spPr>
        </p:cxnSp>
        <p:sp>
          <p:nvSpPr>
            <p:cNvPr id="48" name="타원 47"/>
            <p:cNvSpPr/>
            <p:nvPr/>
          </p:nvSpPr>
          <p:spPr bwMode="auto">
            <a:xfrm>
              <a:off x="3836876" y="3748885"/>
              <a:ext cx="612000" cy="39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05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</a:p>
          </p:txBody>
        </p:sp>
        <p:sp>
          <p:nvSpPr>
            <p:cNvPr id="49" name="타원 48"/>
            <p:cNvSpPr/>
            <p:nvPr/>
          </p:nvSpPr>
          <p:spPr bwMode="auto">
            <a:xfrm>
              <a:off x="3836876" y="4230196"/>
              <a:ext cx="612000" cy="39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</a:p>
          </p:txBody>
        </p:sp>
        <p:sp>
          <p:nvSpPr>
            <p:cNvPr id="50" name="타원 49"/>
            <p:cNvSpPr/>
            <p:nvPr/>
          </p:nvSpPr>
          <p:spPr bwMode="auto">
            <a:xfrm>
              <a:off x="3836876" y="4711507"/>
              <a:ext cx="612000" cy="39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</a:p>
          </p:txBody>
        </p:sp>
        <p:sp>
          <p:nvSpPr>
            <p:cNvPr id="51" name="타원 50"/>
            <p:cNvSpPr/>
            <p:nvPr/>
          </p:nvSpPr>
          <p:spPr bwMode="auto">
            <a:xfrm>
              <a:off x="3836876" y="5192817"/>
              <a:ext cx="612000" cy="39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050" spc="-10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ko-KR" altLang="en-US" sz="105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</a:p>
          </p:txBody>
        </p:sp>
      </p:grpSp>
      <p:sp>
        <p:nvSpPr>
          <p:cNvPr id="55" name="오른쪽 화살표 54"/>
          <p:cNvSpPr/>
          <p:nvPr/>
        </p:nvSpPr>
        <p:spPr bwMode="auto">
          <a:xfrm>
            <a:off x="4520884" y="5072740"/>
            <a:ext cx="279649" cy="156460"/>
          </a:xfrm>
          <a:prstGeom prst="rightArrow">
            <a:avLst>
              <a:gd name="adj1" fmla="val 50000"/>
              <a:gd name="adj2" fmla="val 4608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000" dirty="0" smtClean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5838011"/>
              </p:ext>
            </p:extLst>
          </p:nvPr>
        </p:nvGraphicFramePr>
        <p:xfrm>
          <a:off x="4880992" y="2864304"/>
          <a:ext cx="4140460" cy="2578272"/>
        </p:xfrm>
        <a:graphic>
          <a:graphicData uri="http://schemas.openxmlformats.org/drawingml/2006/table">
            <a:tbl>
              <a:tblPr/>
              <a:tblGrid>
                <a:gridCol w="900100"/>
                <a:gridCol w="1188132"/>
                <a:gridCol w="1512168"/>
                <a:gridCol w="540060"/>
              </a:tblGrid>
              <a:tr h="20465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en-US" altLang="ko-KR" sz="105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u="none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en-US" altLang="ko-KR" sz="1050" b="1" u="none" spc="-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ko-KR" sz="1050" b="1" u="none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R&amp;R</a:t>
                      </a:r>
                      <a:endParaRPr lang="en-US" altLang="ko-KR" sz="1050" b="1" u="none" spc="-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1" u="none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자발성</a:t>
                      </a:r>
                      <a:endParaRPr lang="en-US" altLang="ko-KR" sz="1050" b="1" u="none" spc="-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자치조직 </a:t>
                      </a:r>
                      <a:r>
                        <a:rPr lang="en-US" altLang="ko-KR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형성단계</a:t>
                      </a:r>
                      <a:endParaRPr lang="en-US" altLang="ko-KR" sz="1100" b="1" spc="-10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일부 회원 중심으로 단순친목 형태의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활동 전개</a:t>
                      </a: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93663" indent="-93663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간담회 및 다과회  참여자 확보 및 지원</a:t>
                      </a:r>
                      <a:endParaRPr lang="en-US" altLang="ko-KR" sz="1050" b="0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3663" indent="-93663" algn="l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 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 및 의견제시</a:t>
                      </a: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단순행사</a:t>
                      </a:r>
                      <a:r>
                        <a:rPr lang="en-US" altLang="ko-KR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spc="-100" dirty="0" smtClean="0">
                          <a:solidFill>
                            <a:prstClr val="black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진행단계</a:t>
                      </a:r>
                      <a:endParaRPr lang="en-US" altLang="ko-KR" sz="1100" b="1" spc="-100" dirty="0" smtClean="0">
                        <a:solidFill>
                          <a:prstClr val="black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야유회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자원봉사활동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바자회 등 일회성 행사 공동 진행</a:t>
                      </a: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93663" indent="-93663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 및 운영</a:t>
                      </a:r>
                      <a:endParaRPr lang="en-US" altLang="ko-KR" sz="1050" b="0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3663" indent="-93663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 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 공동참여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행사진행 보조</a:t>
                      </a: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altLang="ko-KR" sz="1050" b="1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경기력중심</a:t>
                      </a:r>
                      <a:r>
                        <a:rPr lang="en-US" altLang="ko-KR" sz="1100" b="1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초기단계</a:t>
                      </a:r>
                      <a:endParaRPr lang="en-US" altLang="ko-KR" sz="900" b="1" u="none" spc="-100" dirty="0" smtClean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분기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반기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 단위 종목 대회 및 기타 행사 공동 진행</a:t>
                      </a:r>
                      <a:endParaRPr lang="en-US" altLang="ko-KR" sz="80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 및 운영</a:t>
                      </a:r>
                      <a:endParaRPr lang="en-US" altLang="ko-KR" sz="1050" b="0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3663" indent="-93663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 </a:t>
                      </a:r>
                      <a:r>
                        <a:rPr lang="en-US" altLang="ko-KR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 </a:t>
                      </a:r>
                      <a:r>
                        <a:rPr lang="ko-KR" altLang="en-US" sz="105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 공동참여</a:t>
                      </a:r>
                      <a:r>
                        <a:rPr lang="en-US" altLang="ko-KR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50" b="0" u="none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행사진행 보조</a:t>
                      </a: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altLang="ko-KR" sz="105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경기력중심</a:t>
                      </a:r>
                      <a:r>
                        <a:rPr lang="en-US" altLang="ko-KR" sz="11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1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100" b="1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활성화단계</a:t>
                      </a:r>
                      <a:endParaRPr lang="en-US" altLang="ko-KR" sz="110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자체 리그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격주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월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및 대회와</a:t>
                      </a:r>
                      <a:r>
                        <a:rPr kumimoji="0" lang="en-US" altLang="ko-KR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기타행사 주도적 진행</a:t>
                      </a:r>
                      <a:endParaRPr lang="en-US" altLang="ko-KR" sz="800" b="0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클럽 </a:t>
                      </a:r>
                      <a:r>
                        <a:rPr lang="en-US" altLang="ko-KR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시설제공</a:t>
                      </a:r>
                      <a:r>
                        <a:rPr lang="en-US" altLang="ko-KR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운영지원</a:t>
                      </a:r>
                      <a:endParaRPr lang="en-US" altLang="ko-KR" sz="1050" b="0" u="none" kern="120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회원 </a:t>
                      </a:r>
                      <a:r>
                        <a:rPr lang="en-US" altLang="ko-KR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참여자 모집</a:t>
                      </a:r>
                      <a:r>
                        <a:rPr lang="en-US" altLang="ko-KR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리그 운영</a:t>
                      </a:r>
                      <a:r>
                        <a:rPr lang="en-US" altLang="ko-KR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u="none" kern="120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심판 자체 수급 등</a:t>
                      </a:r>
                      <a:endParaRPr lang="en-US" altLang="ko-KR" sz="1050" b="0" u="none" kern="120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altLang="ko-KR" sz="1050" b="1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916996" y="2556437"/>
            <a:ext cx="3989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단계별 내용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753511" y="3013886"/>
            <a:ext cx="2596243" cy="1091732"/>
            <a:chOff x="1100572" y="3789116"/>
            <a:chExt cx="1772231" cy="684000"/>
          </a:xfrm>
        </p:grpSpPr>
        <p:sp>
          <p:nvSpPr>
            <p:cNvPr id="62" name="AutoShape 20"/>
            <p:cNvSpPr>
              <a:spLocks noChangeArrowheads="1"/>
            </p:cNvSpPr>
            <p:nvPr/>
          </p:nvSpPr>
          <p:spPr bwMode="gray">
            <a:xfrm>
              <a:off x="1100572" y="3789116"/>
              <a:ext cx="720000" cy="6840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050" spc="-100" dirty="0" smtClean="0">
                  <a:latin typeface="맑은 고딕" pitchFamily="50" charset="-127"/>
                  <a:ea typeface="맑은 고딕" pitchFamily="50" charset="-127"/>
                </a:rPr>
                <a:t>주도적 참여</a:t>
              </a:r>
              <a: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latin typeface="맑은 고딕" pitchFamily="50" charset="-127"/>
                  <a:ea typeface="맑은 고딕" pitchFamily="50" charset="-127"/>
                </a:rPr>
                <a:t>회원 </a:t>
              </a:r>
              <a: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  <a:t>Group </a:t>
              </a:r>
              <a:b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latin typeface="맑은 고딕" pitchFamily="50" charset="-127"/>
                  <a:ea typeface="맑은 고딕" pitchFamily="50" charset="-127"/>
                </a:rPr>
                <a:t>확보</a:t>
              </a:r>
              <a:endParaRPr lang="en-US" altLang="ko-KR" sz="1050" spc="-1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AutoShape 20"/>
            <p:cNvSpPr>
              <a:spLocks noChangeArrowheads="1"/>
            </p:cNvSpPr>
            <p:nvPr/>
          </p:nvSpPr>
          <p:spPr bwMode="gray">
            <a:xfrm>
              <a:off x="2152803" y="3789116"/>
              <a:ext cx="720000" cy="68400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050" spc="-100" dirty="0" smtClean="0">
                  <a:latin typeface="맑은 고딕" pitchFamily="50" charset="-127"/>
                  <a:ea typeface="맑은 고딕" pitchFamily="50" charset="-127"/>
                </a:rPr>
                <a:t>자치조직의</a:t>
              </a:r>
              <a: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latin typeface="맑은 고딕" pitchFamily="50" charset="-127"/>
                  <a:ea typeface="맑은 고딕" pitchFamily="50" charset="-127"/>
                </a:rPr>
                <a:t>명확한 역할</a:t>
              </a:r>
              <a: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50" spc="-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50" spc="-100" dirty="0" smtClean="0">
                  <a:latin typeface="맑은 고딕" pitchFamily="50" charset="-127"/>
                  <a:ea typeface="맑은 고딕" pitchFamily="50" charset="-127"/>
                </a:rPr>
                <a:t>및 목표 보유</a:t>
              </a:r>
              <a:endParaRPr lang="en-US" altLang="ko-KR" sz="1050" spc="-1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직사각형 30"/>
            <p:cNvSpPr>
              <a:spLocks noChangeArrowheads="1"/>
            </p:cNvSpPr>
            <p:nvPr/>
          </p:nvSpPr>
          <p:spPr bwMode="auto">
            <a:xfrm>
              <a:off x="1682680" y="3965070"/>
              <a:ext cx="619570" cy="32400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+</a:t>
              </a:r>
              <a:endParaRPr lang="ko-KR" altLang="en-US" sz="24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92348" y="4901193"/>
            <a:ext cx="2657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단 구성된 자치조직이 활성화 되기 위해서는 해당 조직이 클럽 내에서 담당해야 하는 명확한 역할과 목표를 부여하는 것이 중요</a:t>
            </a:r>
            <a:r>
              <a:rPr lang="en-US" altLang="ko-KR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</p:txBody>
      </p:sp>
      <p:grpSp>
        <p:nvGrpSpPr>
          <p:cNvPr id="66" name="Group 220"/>
          <p:cNvGrpSpPr>
            <a:grpSpLocks/>
          </p:cNvGrpSpPr>
          <p:nvPr/>
        </p:nvGrpSpPr>
        <p:grpSpPr bwMode="auto">
          <a:xfrm>
            <a:off x="8697416" y="3321004"/>
            <a:ext cx="144000" cy="144000"/>
            <a:chOff x="2528" y="2406"/>
            <a:chExt cx="192" cy="192"/>
          </a:xfrm>
        </p:grpSpPr>
        <p:sp>
          <p:nvSpPr>
            <p:cNvPr id="67" name="Arc 221"/>
            <p:cNvSpPr>
              <a:spLocks/>
            </p:cNvSpPr>
            <p:nvPr/>
          </p:nvSpPr>
          <p:spPr bwMode="auto">
            <a:xfrm>
              <a:off x="2624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8" name="Arc 222"/>
            <p:cNvSpPr>
              <a:spLocks/>
            </p:cNvSpPr>
            <p:nvPr/>
          </p:nvSpPr>
          <p:spPr bwMode="auto">
            <a:xfrm flipV="1">
              <a:off x="2624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9" name="Arc 223"/>
            <p:cNvSpPr>
              <a:spLocks/>
            </p:cNvSpPr>
            <p:nvPr/>
          </p:nvSpPr>
          <p:spPr bwMode="auto">
            <a:xfrm rot="5400000" flipV="1">
              <a:off x="2528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0" name="Arc 224"/>
            <p:cNvSpPr>
              <a:spLocks/>
            </p:cNvSpPr>
            <p:nvPr/>
          </p:nvSpPr>
          <p:spPr bwMode="auto">
            <a:xfrm rot="10800000" flipV="1">
              <a:off x="2528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220"/>
          <p:cNvGrpSpPr>
            <a:grpSpLocks/>
          </p:cNvGrpSpPr>
          <p:nvPr/>
        </p:nvGrpSpPr>
        <p:grpSpPr bwMode="auto">
          <a:xfrm>
            <a:off x="8697416" y="3905274"/>
            <a:ext cx="144000" cy="144000"/>
            <a:chOff x="2528" y="2406"/>
            <a:chExt cx="192" cy="192"/>
          </a:xfrm>
        </p:grpSpPr>
        <p:sp>
          <p:nvSpPr>
            <p:cNvPr id="72" name="Arc 221"/>
            <p:cNvSpPr>
              <a:spLocks/>
            </p:cNvSpPr>
            <p:nvPr/>
          </p:nvSpPr>
          <p:spPr bwMode="auto">
            <a:xfrm>
              <a:off x="2624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3" name="Arc 222"/>
            <p:cNvSpPr>
              <a:spLocks/>
            </p:cNvSpPr>
            <p:nvPr/>
          </p:nvSpPr>
          <p:spPr bwMode="auto">
            <a:xfrm flipV="1">
              <a:off x="2624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Arc 223"/>
            <p:cNvSpPr>
              <a:spLocks/>
            </p:cNvSpPr>
            <p:nvPr/>
          </p:nvSpPr>
          <p:spPr bwMode="auto">
            <a:xfrm rot="5400000" flipV="1">
              <a:off x="2528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Arc 224"/>
            <p:cNvSpPr>
              <a:spLocks/>
            </p:cNvSpPr>
            <p:nvPr/>
          </p:nvSpPr>
          <p:spPr bwMode="auto">
            <a:xfrm rot="10800000" flipV="1">
              <a:off x="2528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225"/>
          <p:cNvGrpSpPr>
            <a:grpSpLocks/>
          </p:cNvGrpSpPr>
          <p:nvPr/>
        </p:nvGrpSpPr>
        <p:grpSpPr bwMode="auto">
          <a:xfrm>
            <a:off x="8697416" y="4460561"/>
            <a:ext cx="144000" cy="144000"/>
            <a:chOff x="3084" y="2406"/>
            <a:chExt cx="192" cy="192"/>
          </a:xfrm>
        </p:grpSpPr>
        <p:sp>
          <p:nvSpPr>
            <p:cNvPr id="77" name="Arc 226"/>
            <p:cNvSpPr>
              <a:spLocks/>
            </p:cNvSpPr>
            <p:nvPr/>
          </p:nvSpPr>
          <p:spPr bwMode="auto">
            <a:xfrm>
              <a:off x="3180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227"/>
            <p:cNvSpPr>
              <a:spLocks/>
            </p:cNvSpPr>
            <p:nvPr/>
          </p:nvSpPr>
          <p:spPr bwMode="auto">
            <a:xfrm flipV="1">
              <a:off x="3180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Arc 228"/>
            <p:cNvSpPr>
              <a:spLocks/>
            </p:cNvSpPr>
            <p:nvPr/>
          </p:nvSpPr>
          <p:spPr bwMode="auto">
            <a:xfrm rot="5400000" flipV="1">
              <a:off x="3084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Arc 229"/>
            <p:cNvSpPr>
              <a:spLocks/>
            </p:cNvSpPr>
            <p:nvPr/>
          </p:nvSpPr>
          <p:spPr bwMode="auto">
            <a:xfrm rot="10800000" flipV="1">
              <a:off x="3084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1" name="Group 245"/>
          <p:cNvGrpSpPr>
            <a:grpSpLocks/>
          </p:cNvGrpSpPr>
          <p:nvPr/>
        </p:nvGrpSpPr>
        <p:grpSpPr bwMode="auto">
          <a:xfrm>
            <a:off x="8697416" y="5057275"/>
            <a:ext cx="144000" cy="144000"/>
            <a:chOff x="4063" y="2406"/>
            <a:chExt cx="192" cy="192"/>
          </a:xfrm>
        </p:grpSpPr>
        <p:sp>
          <p:nvSpPr>
            <p:cNvPr id="82" name="Arc 246"/>
            <p:cNvSpPr>
              <a:spLocks/>
            </p:cNvSpPr>
            <p:nvPr/>
          </p:nvSpPr>
          <p:spPr bwMode="auto">
            <a:xfrm>
              <a:off x="4159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Arc 247"/>
            <p:cNvSpPr>
              <a:spLocks/>
            </p:cNvSpPr>
            <p:nvPr/>
          </p:nvSpPr>
          <p:spPr bwMode="auto">
            <a:xfrm flipV="1">
              <a:off x="4159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Arc 248"/>
            <p:cNvSpPr>
              <a:spLocks/>
            </p:cNvSpPr>
            <p:nvPr/>
          </p:nvSpPr>
          <p:spPr bwMode="auto">
            <a:xfrm rot="5400000" flipV="1">
              <a:off x="4063" y="250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Arc 249"/>
            <p:cNvSpPr>
              <a:spLocks/>
            </p:cNvSpPr>
            <p:nvPr/>
          </p:nvSpPr>
          <p:spPr bwMode="auto">
            <a:xfrm rot="10800000" flipV="1">
              <a:off x="4063" y="240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507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커뮤니티 활동 방향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커뮤니티 형성 과정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6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자치조직 구성 시 스포츠클럽과 자치조직간의 명확한 역할 분담이 필요하며 자치조직은 종목 내 자체 대회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초보자 관리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등의 역할을 수행하는 것이 적합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 flipV="1">
            <a:off x="292058" y="2258853"/>
            <a:ext cx="93600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489462" y="2043914"/>
            <a:ext cx="4355587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ko-KR" altLang="en-US" sz="1300" kern="0" spc="-5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클럽과 자치조직간의 </a:t>
            </a:r>
            <a:r>
              <a:rPr lang="en-US" altLang="ko-KR" sz="1300" kern="0" spc="-5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R&amp;R</a:t>
            </a:r>
            <a:endParaRPr lang="ko-KR" altLang="en-US" sz="1300" kern="0" spc="-5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4" name="AutoShape 41"/>
          <p:cNvSpPr>
            <a:spLocks noChangeArrowheads="1"/>
          </p:cNvSpPr>
          <p:nvPr/>
        </p:nvSpPr>
        <p:spPr bwMode="auto">
          <a:xfrm>
            <a:off x="490000" y="2531344"/>
            <a:ext cx="4355049" cy="3177198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1000" b="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AutoShape 21"/>
          <p:cNvSpPr>
            <a:spLocks noChangeArrowheads="1"/>
          </p:cNvSpPr>
          <p:nvPr/>
        </p:nvSpPr>
        <p:spPr bwMode="auto">
          <a:xfrm>
            <a:off x="5060949" y="2043914"/>
            <a:ext cx="4347895" cy="407206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39788" fontAlgn="auto" latinLnBrk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ko-KR" altLang="en-US" sz="1300" kern="0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회원의 클럽 주요 의사결정 참여</a:t>
            </a:r>
            <a:endParaRPr lang="ko-KR" altLang="en-US" sz="1300" kern="0" spc="-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1" name="AutoShape 41"/>
          <p:cNvSpPr>
            <a:spLocks noChangeArrowheads="1"/>
          </p:cNvSpPr>
          <p:nvPr/>
        </p:nvSpPr>
        <p:spPr bwMode="auto">
          <a:xfrm>
            <a:off x="5060950" y="2531344"/>
            <a:ext cx="4347893" cy="3177198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88900" indent="-88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89839" y="2603352"/>
            <a:ext cx="40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자치조직이 활동이 정상적으로 진행될 경우 클럽은 종목별 </a:t>
            </a:r>
            <a: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대표자 및 회원을 클럽 대의원으로 임명</a:t>
            </a:r>
            <a:endParaRPr lang="en-US" altLang="ko-KR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781" y="2603352"/>
            <a:ext cx="413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ko-KR" altLang="en-US" sz="1200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진</a:t>
            </a:r>
            <a:r>
              <a:rPr lang="ko-KR" altLang="en-US" sz="1200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은 강습프로그램 기획 및 운영에 중점을 두며 자치조직은 자체 리그 및 대회 운영을 주도적으로 진행하는 방식으로 발전</a:t>
            </a:r>
            <a:endParaRPr lang="ko-KR" altLang="en-US" sz="1200" spc="-15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1309751" y="3143412"/>
            <a:ext cx="3310804" cy="366866"/>
            <a:chOff x="1293739" y="3798093"/>
            <a:chExt cx="3343100" cy="360000"/>
          </a:xfrm>
        </p:grpSpPr>
        <p:sp>
          <p:nvSpPr>
            <p:cNvPr id="89" name="직사각형 88"/>
            <p:cNvSpPr/>
            <p:nvPr/>
          </p:nvSpPr>
          <p:spPr bwMode="auto">
            <a:xfrm>
              <a:off x="1293739" y="3798093"/>
              <a:ext cx="157018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스포츠클럽 운영진</a:t>
              </a:r>
              <a:endParaRPr kumimoji="0" lang="ko-KR" altLang="en-US" sz="1200" kern="0" spc="-100" dirty="0">
                <a:solidFill>
                  <a:prstClr val="black"/>
                </a:solidFill>
                <a:latin typeface="Calibri" panose="020F0502020204030204"/>
                <a:ea typeface="맑은 고딕"/>
              </a:endParaRPr>
            </a:p>
          </p:txBody>
        </p:sp>
        <p:sp>
          <p:nvSpPr>
            <p:cNvPr id="90" name="직사각형 89"/>
            <p:cNvSpPr/>
            <p:nvPr/>
          </p:nvSpPr>
          <p:spPr bwMode="auto">
            <a:xfrm>
              <a:off x="3061059" y="3798093"/>
              <a:ext cx="1575780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200" kern="0" spc="-100" dirty="0" smtClean="0">
                  <a:solidFill>
                    <a:prstClr val="black"/>
                  </a:solidFill>
                  <a:latin typeface="Calibri" panose="020F0502020204030204"/>
                  <a:ea typeface="맑은 고딕"/>
                </a:rPr>
                <a:t>종목별 자치조직</a:t>
              </a:r>
              <a:endParaRPr kumimoji="0" lang="en-US" altLang="ko-KR" sz="1200" kern="0" spc="-100" dirty="0">
                <a:solidFill>
                  <a:prstClr val="black"/>
                </a:solidFill>
                <a:latin typeface="Calibri" panose="020F0502020204030204"/>
                <a:ea typeface="맑은 고딕"/>
              </a:endParaRPr>
            </a:p>
          </p:txBody>
        </p:sp>
      </p:grpSp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3715206"/>
              </p:ext>
            </p:extLst>
          </p:nvPr>
        </p:nvGraphicFramePr>
        <p:xfrm>
          <a:off x="632520" y="3582286"/>
          <a:ext cx="3988034" cy="1973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1692188"/>
                <a:gridCol w="1647774"/>
              </a:tblGrid>
              <a:tr h="5878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i="0" spc="-9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초보자</a:t>
                      </a:r>
                      <a:endParaRPr lang="en-US" altLang="ko-KR" sz="1100" b="1" i="0" spc="-9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i="0" spc="-9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회원대상</a:t>
                      </a:r>
                      <a:endParaRPr lang="ko-KR" altLang="en-US" sz="1100" b="1" i="0" spc="-9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강습 지원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리그 및 대회 참여 수준으로 향상시키기 위한 관리 진행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홍보 자원봉사 활동 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975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초보자 강습을 위한 자원봉사 보조 지도 활동 지원</a:t>
                      </a:r>
                      <a:endParaRPr kumimoji="1" lang="en-US" altLang="ko-KR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9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중급이상</a:t>
                      </a:r>
                      <a:endParaRPr lang="en-US" altLang="ko-KR" sz="1100" b="1" spc="-9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spc="-9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회원대상</a:t>
                      </a:r>
                      <a:endParaRPr lang="ko-KR" altLang="en-US" sz="1100" b="1" spc="-9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 </a:t>
                      </a:r>
                      <a:r>
                        <a:rPr kumimoji="0" lang="ko-KR" altLang="en-US" sz="1000" b="0" u="none" kern="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경기력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점검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리그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대회 공동 기획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리그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대회 운영 지원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장소 제공 등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원포인트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레슨 제공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리그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대회 공동 기획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 리그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대회 운영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자원봉사자 관리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 랭킹 시스템 관리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9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endParaRPr lang="ko-KR" altLang="en-US" sz="1100" b="1" spc="-9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회원 확보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프로그램 운영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선수반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운영 지원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후원금 등</a:t>
                      </a:r>
                      <a:r>
                        <a:rPr kumimoji="0" lang="en-US" altLang="ko-KR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u="none" kern="0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자원봉사자 지원</a:t>
                      </a:r>
                      <a:endParaRPr kumimoji="0" lang="en-US" altLang="ko-KR" sz="1000" b="0" u="none" kern="0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3799230"/>
              </p:ext>
            </p:extLst>
          </p:nvPr>
        </p:nvGraphicFramePr>
        <p:xfrm>
          <a:off x="5301639" y="3843071"/>
          <a:ext cx="3899511" cy="1724278"/>
        </p:xfrm>
        <a:graphic>
          <a:graphicData uri="http://schemas.openxmlformats.org/drawingml/2006/table">
            <a:tbl>
              <a:tblPr/>
              <a:tblGrid>
                <a:gridCol w="464871"/>
                <a:gridCol w="3434640"/>
              </a:tblGrid>
              <a:tr h="2200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en-US" altLang="ko-KR" sz="100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o-KR" altLang="en-US" sz="1000" b="1" u="none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en-US" altLang="ko-KR" sz="1000" b="1" u="none" spc="-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51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altLang="ko-KR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en-US" altLang="ko-KR" sz="100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5725" indent="-857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클럽멤버십 확보를 위해 자체대회 및 커뮤니티행사 진행</a:t>
                      </a:r>
                      <a:endParaRPr lang="en-US" altLang="ko-KR" sz="100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04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altLang="ko-KR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en-US" altLang="ko-KR" sz="100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간담회 등을 통해 회원과 클럽 사무국간의 교류 진행</a:t>
                      </a:r>
                      <a:endParaRPr lang="en-US" altLang="ko-KR" sz="1000" b="0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indent="-857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간담회를 통해 클럽 운영방향성에 대한 공감대 형성</a:t>
                      </a:r>
                      <a:endParaRPr lang="en-US" altLang="ko-KR" sz="100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51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altLang="ko-KR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en-US" altLang="ko-KR" sz="100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종목 별 대표자 선임 및 간담회 등을 통해 클럽 사무국과의 우호적이고 밀접한 관계 형성</a:t>
                      </a:r>
                      <a:endParaRPr lang="en-US" altLang="ko-KR" sz="1000" b="0" u="none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000" b="1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en-US" altLang="ko-KR" sz="1000" b="1" spc="-1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85725" indent="-857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u="none" spc="-1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종목별 대표자는 클럽 대의원으로 총회 참여하여 의결권 행사</a:t>
                      </a:r>
                      <a:endParaRPr lang="en-US" altLang="ko-KR" sz="1000" b="0" u="none" spc="-1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5349044" y="3092420"/>
            <a:ext cx="2781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자치조직 발전 단계</a:t>
            </a:r>
            <a:r>
              <a: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*]</a:t>
            </a:r>
            <a:endParaRPr lang="en-US" altLang="ko-KR" u="sng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5349044" y="3450223"/>
            <a:ext cx="3672000" cy="216000"/>
            <a:chOff x="5241032" y="3249004"/>
            <a:chExt cx="4068000" cy="216000"/>
          </a:xfrm>
        </p:grpSpPr>
        <p:cxnSp>
          <p:nvCxnSpPr>
            <p:cNvPr id="95" name="직선 연결선 94"/>
            <p:cNvCxnSpPr/>
            <p:nvPr/>
          </p:nvCxnSpPr>
          <p:spPr bwMode="auto">
            <a:xfrm>
              <a:off x="5241032" y="3355218"/>
              <a:ext cx="4068000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6" name="직사각형 95"/>
            <p:cNvSpPr/>
            <p:nvPr/>
          </p:nvSpPr>
          <p:spPr bwMode="auto">
            <a:xfrm>
              <a:off x="5384180" y="3249004"/>
              <a:ext cx="864000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7" name="직사각형 96"/>
            <p:cNvSpPr/>
            <p:nvPr/>
          </p:nvSpPr>
          <p:spPr bwMode="auto">
            <a:xfrm>
              <a:off x="6325416" y="3249004"/>
              <a:ext cx="876899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 bwMode="auto">
            <a:xfrm>
              <a:off x="8244210" y="3249004"/>
              <a:ext cx="896623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ko-KR" altLang="en-US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 bwMode="auto">
            <a:xfrm>
              <a:off x="7281378" y="3249004"/>
              <a:ext cx="857041" cy="21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05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lang="ko-KR" altLang="en-US" sz="105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0" name="직사각형 99"/>
          <p:cNvSpPr/>
          <p:nvPr/>
        </p:nvSpPr>
        <p:spPr>
          <a:xfrm>
            <a:off x="7155409" y="3414219"/>
            <a:ext cx="1794035" cy="284838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solidFill>
              <a:srgbClr val="C0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ko-KR" altLang="en-US" sz="16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Freeform 10"/>
          <p:cNvSpPr>
            <a:spLocks/>
          </p:cNvSpPr>
          <p:nvPr/>
        </p:nvSpPr>
        <p:spPr bwMode="gray">
          <a:xfrm>
            <a:off x="7133515" y="3287428"/>
            <a:ext cx="288000" cy="269009"/>
          </a:xfrm>
          <a:custGeom>
            <a:avLst/>
            <a:gdLst>
              <a:gd name="T0" fmla="*/ 2147483647 w 1550"/>
              <a:gd name="T1" fmla="*/ 2147483647 h 1460"/>
              <a:gd name="T2" fmla="*/ 2147483647 w 1550"/>
              <a:gd name="T3" fmla="*/ 2147483647 h 1460"/>
              <a:gd name="T4" fmla="*/ 2147483647 w 1550"/>
              <a:gd name="T5" fmla="*/ 2147483647 h 1460"/>
              <a:gd name="T6" fmla="*/ 2147483647 w 1550"/>
              <a:gd name="T7" fmla="*/ 2147483647 h 1460"/>
              <a:gd name="T8" fmla="*/ 2147483647 w 1550"/>
              <a:gd name="T9" fmla="*/ 2147483647 h 1460"/>
              <a:gd name="T10" fmla="*/ 2147483647 w 1550"/>
              <a:gd name="T11" fmla="*/ 2147483647 h 1460"/>
              <a:gd name="T12" fmla="*/ 2147483647 w 1550"/>
              <a:gd name="T13" fmla="*/ 2147483647 h 1460"/>
              <a:gd name="T14" fmla="*/ 2147483647 w 1550"/>
              <a:gd name="T15" fmla="*/ 2147483647 h 1460"/>
              <a:gd name="T16" fmla="*/ 2147483647 w 1550"/>
              <a:gd name="T17" fmla="*/ 2147483647 h 1460"/>
              <a:gd name="T18" fmla="*/ 2147483647 w 1550"/>
              <a:gd name="T19" fmla="*/ 2147483647 h 1460"/>
              <a:gd name="T20" fmla="*/ 2147483647 w 1550"/>
              <a:gd name="T21" fmla="*/ 2147483647 h 1460"/>
              <a:gd name="T22" fmla="*/ 2147483647 w 1550"/>
              <a:gd name="T23" fmla="*/ 2147483647 h 1460"/>
              <a:gd name="T24" fmla="*/ 2147483647 w 1550"/>
              <a:gd name="T25" fmla="*/ 2147483647 h 1460"/>
              <a:gd name="T26" fmla="*/ 2147483647 w 1550"/>
              <a:gd name="T27" fmla="*/ 2147483647 h 1460"/>
              <a:gd name="T28" fmla="*/ 2147483647 w 1550"/>
              <a:gd name="T29" fmla="*/ 2147483647 h 1460"/>
              <a:gd name="T30" fmla="*/ 2147483647 w 1550"/>
              <a:gd name="T31" fmla="*/ 2147483647 h 1460"/>
              <a:gd name="T32" fmla="*/ 2147483647 w 1550"/>
              <a:gd name="T33" fmla="*/ 2147483647 h 1460"/>
              <a:gd name="T34" fmla="*/ 2147483647 w 1550"/>
              <a:gd name="T35" fmla="*/ 2147483647 h 1460"/>
              <a:gd name="T36" fmla="*/ 2147483647 w 1550"/>
              <a:gd name="T37" fmla="*/ 2147483647 h 1460"/>
              <a:gd name="T38" fmla="*/ 2147483647 w 1550"/>
              <a:gd name="T39" fmla="*/ 2147483647 h 1460"/>
              <a:gd name="T40" fmla="*/ 2147483647 w 1550"/>
              <a:gd name="T41" fmla="*/ 2147483647 h 1460"/>
              <a:gd name="T42" fmla="*/ 2147483647 w 1550"/>
              <a:gd name="T43" fmla="*/ 2147483647 h 1460"/>
              <a:gd name="T44" fmla="*/ 2147483647 w 1550"/>
              <a:gd name="T45" fmla="*/ 2147483647 h 1460"/>
              <a:gd name="T46" fmla="*/ 2147483647 w 1550"/>
              <a:gd name="T47" fmla="*/ 2147483647 h 1460"/>
              <a:gd name="T48" fmla="*/ 2147483647 w 1550"/>
              <a:gd name="T49" fmla="*/ 2147483647 h 1460"/>
              <a:gd name="T50" fmla="*/ 2147483647 w 1550"/>
              <a:gd name="T51" fmla="*/ 2147483647 h 1460"/>
              <a:gd name="T52" fmla="*/ 2147483647 w 1550"/>
              <a:gd name="T53" fmla="*/ 2147483647 h 1460"/>
              <a:gd name="T54" fmla="*/ 2147483647 w 1550"/>
              <a:gd name="T55" fmla="*/ 2147483647 h 1460"/>
              <a:gd name="T56" fmla="*/ 2147483647 w 1550"/>
              <a:gd name="T57" fmla="*/ 2147483647 h 1460"/>
              <a:gd name="T58" fmla="*/ 2147483647 w 1550"/>
              <a:gd name="T59" fmla="*/ 2147483647 h 1460"/>
              <a:gd name="T60" fmla="*/ 2147483647 w 1550"/>
              <a:gd name="T61" fmla="*/ 2147483647 h 1460"/>
              <a:gd name="T62" fmla="*/ 2147483647 w 1550"/>
              <a:gd name="T63" fmla="*/ 2147483647 h 1460"/>
              <a:gd name="T64" fmla="*/ 2147483647 w 1550"/>
              <a:gd name="T65" fmla="*/ 2147483647 h 1460"/>
              <a:gd name="T66" fmla="*/ 2147483647 w 1550"/>
              <a:gd name="T67" fmla="*/ 2147483647 h 1460"/>
              <a:gd name="T68" fmla="*/ 2147483647 w 1550"/>
              <a:gd name="T69" fmla="*/ 2147483647 h 1460"/>
              <a:gd name="T70" fmla="*/ 2147483647 w 1550"/>
              <a:gd name="T71" fmla="*/ 2147483647 h 1460"/>
              <a:gd name="T72" fmla="*/ 2147483647 w 1550"/>
              <a:gd name="T73" fmla="*/ 2147483647 h 1460"/>
              <a:gd name="T74" fmla="*/ 2147483647 w 1550"/>
              <a:gd name="T75" fmla="*/ 2147483647 h 1460"/>
              <a:gd name="T76" fmla="*/ 2147483647 w 1550"/>
              <a:gd name="T77" fmla="*/ 2147483647 h 1460"/>
              <a:gd name="T78" fmla="*/ 2147483647 w 1550"/>
              <a:gd name="T79" fmla="*/ 2147483647 h 1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50"/>
              <a:gd name="T121" fmla="*/ 0 h 1460"/>
              <a:gd name="T122" fmla="*/ 1550 w 1550"/>
              <a:gd name="T123" fmla="*/ 1460 h 1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kern="0" dirty="0">
              <a:solidFill>
                <a:sysClr val="windowText" lastClr="000000"/>
              </a:solidFill>
              <a:latin typeface="맑은 고딕" pitchFamily="50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88950" y="5687034"/>
            <a:ext cx="8784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ko-KR" sz="800" b="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800" b="0" dirty="0" err="1" smtClean="0">
                <a:latin typeface="맑은 고딕" pitchFamily="50" charset="-127"/>
                <a:ea typeface="맑은 고딕" pitchFamily="50" charset="-127"/>
              </a:rPr>
              <a:t>앞페이지</a:t>
            </a:r>
            <a:r>
              <a:rPr lang="ko-KR" altLang="en-US" sz="800" b="0" dirty="0" smtClean="0">
                <a:latin typeface="맑은 고딕" pitchFamily="50" charset="-127"/>
                <a:ea typeface="맑은 고딕" pitchFamily="50" charset="-127"/>
              </a:rPr>
              <a:t> 자치조직 활성화 단계 참고</a:t>
            </a:r>
            <a:r>
              <a:rPr lang="en-US" altLang="ko-KR" sz="800" b="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098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커뮤니티 활동 방향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커뮤니티 형성 과정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6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위해 사업 초기 클럽 멤버십을 확보하기 위한 자체대회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커뮤니티행사 진행이 필요하며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외부지원이 아닌 클럽 자체 프로그램 중심으로 운영되어야 함</a:t>
            </a:r>
            <a:r>
              <a:rPr lang="en-US" altLang="ko-KR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kern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964668" y="2996952"/>
            <a:ext cx="7139412" cy="3094622"/>
            <a:chOff x="560511" y="3142690"/>
            <a:chExt cx="8721630" cy="3094622"/>
          </a:xfrm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560511" y="4419338"/>
              <a:ext cx="541159" cy="430886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latinLnBrk="0" hangingPunct="0">
                <a:spcBef>
                  <a:spcPct val="50000"/>
                </a:spcBef>
              </a:pPr>
              <a:r>
                <a:rPr kumimoji="0" lang="ko-KR" altLang="en-US" sz="110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목표</a:t>
              </a:r>
              <a:endParaRPr kumimoji="0" lang="en-US" altLang="zh-CN" sz="11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60511" y="4916692"/>
              <a:ext cx="541159" cy="1320619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41947" tIns="41947" rIns="41947" bIns="41947" anchor="ctr"/>
            <a:lstStyle/>
            <a:p>
              <a:pPr algn="ctr" defTabSz="838200" eaLnBrk="0" latinLnBrk="0" hangingPunct="0">
                <a:spcBef>
                  <a:spcPct val="50000"/>
                </a:spcBef>
              </a:pPr>
              <a:r>
                <a:rPr kumimoji="0" lang="ko-KR" altLang="en-US" sz="110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전략</a:t>
              </a:r>
              <a:endParaRPr kumimoji="0" lang="en-US" altLang="zh-CN" sz="11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3656" y="4419337"/>
              <a:ext cx="230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클럽에 대한 애정을 가질 수 있도록</a:t>
              </a:r>
              <a:r>
                <a:rPr lang="en-US" altLang="ko-KR" spc="-15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다양한 서비스 제공</a:t>
              </a:r>
              <a:endParaRPr lang="en-US" altLang="ko-KR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3656" y="4960038"/>
              <a:ext cx="230819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 소속감 확보를 위해 </a:t>
              </a:r>
              <a:r>
                <a:rPr lang="ko-KR" altLang="en-US" b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수준높은</a:t>
              </a: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종목 서비스 제공</a:t>
              </a:r>
              <a:endPara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자체대회 및 커뮤니티 행사 진행</a:t>
              </a:r>
              <a:endPara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 활동에 대한 지속적인 홍보 및 교육 실시</a:t>
              </a:r>
              <a:endPara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93452" y="4419337"/>
              <a:ext cx="230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종목별</a:t>
              </a:r>
              <a:r>
                <a:rPr lang="en-US" altLang="ko-KR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연령별 자원봉사자</a:t>
              </a:r>
              <a:r>
                <a:rPr lang="en-US" altLang="ko-KR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확보</a:t>
              </a:r>
              <a:endParaRPr lang="en-US" altLang="ko-KR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60065" y="4419338"/>
              <a:ext cx="230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자원봉사 활동 참가자 중심의</a:t>
              </a:r>
              <a:r>
                <a:rPr lang="en-US" altLang="ko-KR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pc="-15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자치조직 구성</a:t>
              </a:r>
              <a:endParaRPr lang="en-US" altLang="ko-KR" spc="-15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3453" y="4960039"/>
              <a:ext cx="230819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연령별</a:t>
              </a:r>
              <a:r>
                <a:rPr lang="en-US" altLang="ko-KR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종목별로 </a:t>
              </a:r>
              <a:r>
                <a:rPr lang="ko-KR" altLang="en-US" b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참여가능한</a:t>
              </a: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자원봉사 프로그램 기획</a:t>
              </a:r>
              <a:endPara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90488" indent="-90488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대대적인 홍보를 통한 자원봉사자 확보</a:t>
              </a:r>
              <a:endPara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90488" indent="-90488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대상 다양한 인센티브 제공</a:t>
              </a:r>
              <a:endPara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60066" y="4960039"/>
              <a:ext cx="2308191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자원봉사자 중심으로 종목 별 자치조직 구성</a:t>
              </a:r>
              <a:endParaRPr lang="en-US" altLang="ko-KR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90488" indent="-90488" algn="l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ko-KR" altLang="en-US" b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클럽운영국과</a:t>
              </a:r>
              <a:r>
                <a:rPr lang="ko-KR" altLang="en-US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자치조직간의 유기적인 관계 수립을 통한 클럽 발전 도모</a:t>
              </a:r>
              <a:endParaRPr lang="en-US" altLang="ko-KR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오른쪽 화살표 45"/>
            <p:cNvSpPr/>
            <p:nvPr/>
          </p:nvSpPr>
          <p:spPr bwMode="auto">
            <a:xfrm>
              <a:off x="560512" y="3564983"/>
              <a:ext cx="8721629" cy="612000"/>
            </a:xfrm>
            <a:prstGeom prst="rightArrow">
              <a:avLst>
                <a:gd name="adj1" fmla="val 78411"/>
                <a:gd name="adj2" fmla="val 5756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타원 6"/>
            <p:cNvSpPr>
              <a:spLocks noChangeArrowheads="1"/>
            </p:cNvSpPr>
            <p:nvPr/>
          </p:nvSpPr>
          <p:spPr bwMode="auto">
            <a:xfrm>
              <a:off x="1623398" y="3605040"/>
              <a:ext cx="1808708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90979"/>
              </a:schemeClr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i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회원의 클럽에 대한</a:t>
              </a:r>
              <a:endParaRPr lang="en-US" altLang="ko-KR" i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i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멤버십 강화</a:t>
              </a:r>
              <a:endParaRPr lang="en-US" altLang="ko-KR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타원 35"/>
            <p:cNvSpPr>
              <a:spLocks noChangeArrowheads="1"/>
            </p:cNvSpPr>
            <p:nvPr/>
          </p:nvSpPr>
          <p:spPr bwMode="auto">
            <a:xfrm>
              <a:off x="4343195" y="3596200"/>
              <a:ext cx="1808707" cy="540000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63921"/>
              </a:schemeClr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39800" eaLnBrk="0" latinLnBrk="0" hangingPunct="0">
                <a:defRPr/>
              </a:pPr>
              <a:r>
                <a:rPr lang="ko-KR" altLang="en-US" i="1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자원봉사자 확보</a:t>
              </a:r>
              <a:endParaRPr lang="ko-KR" altLang="en-US" i="1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타원 26"/>
            <p:cNvSpPr>
              <a:spLocks noChangeArrowheads="1"/>
            </p:cNvSpPr>
            <p:nvPr/>
          </p:nvSpPr>
          <p:spPr bwMode="auto">
            <a:xfrm>
              <a:off x="7009808" y="3596200"/>
              <a:ext cx="1808707" cy="54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spcBef>
                  <a:spcPts val="1200"/>
                </a:spcBef>
                <a:spcAft>
                  <a:spcPct val="15000"/>
                </a:spcAft>
                <a:defRPr/>
              </a:pPr>
              <a:r>
                <a:rPr lang="ko-KR" altLang="en-US" i="1" spc="-100" dirty="0" smtClean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종목별 자치조직 구성</a:t>
              </a:r>
              <a:endParaRPr lang="ko-KR" altLang="en-US" i="1" spc="-1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0" name="직선 연결선 58"/>
            <p:cNvCxnSpPr>
              <a:cxnSpLocks noChangeShapeType="1"/>
            </p:cNvCxnSpPr>
            <p:nvPr/>
          </p:nvCxnSpPr>
          <p:spPr bwMode="auto">
            <a:xfrm>
              <a:off x="3872880" y="3514468"/>
              <a:ext cx="0" cy="68400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prstDash val="sysDash"/>
              <a:round/>
              <a:headEnd/>
              <a:tailEnd/>
            </a:ln>
          </p:spPr>
        </p:cxnSp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1263860" y="3443557"/>
              <a:ext cx="2609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spc="-100" dirty="0">
                <a:solidFill>
                  <a:prstClr val="black"/>
                </a:solidFill>
              </a:endParaRPr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6698859" y="3443557"/>
              <a:ext cx="24306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spc="-100" dirty="0">
                <a:solidFill>
                  <a:prstClr val="black"/>
                </a:solidFill>
              </a:endParaRPr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1110618" y="3142690"/>
              <a:ext cx="28342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i="1" u="sng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STEP1</a:t>
              </a:r>
              <a:endParaRPr lang="en-US" altLang="ko-KR" i="1" u="sng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7068014" y="3142690"/>
              <a:ext cx="16922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i="1" u="sng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STEP3</a:t>
              </a:r>
              <a:endParaRPr lang="en-US" altLang="ko-KR" i="1" u="sng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" name="Line 4"/>
            <p:cNvSpPr>
              <a:spLocks noChangeShapeType="1"/>
            </p:cNvSpPr>
            <p:nvPr/>
          </p:nvSpPr>
          <p:spPr bwMode="auto">
            <a:xfrm>
              <a:off x="4016896" y="3443557"/>
              <a:ext cx="2556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spc="-1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4167193" y="3142690"/>
              <a:ext cx="216071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i="1" u="sng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STEP2</a:t>
              </a:r>
              <a:endParaRPr lang="en-US" altLang="ko-KR" i="1" u="sng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63" name="직선 연결선 58"/>
            <p:cNvCxnSpPr>
              <a:cxnSpLocks noChangeShapeType="1"/>
            </p:cNvCxnSpPr>
            <p:nvPr/>
          </p:nvCxnSpPr>
          <p:spPr bwMode="auto">
            <a:xfrm>
              <a:off x="6573180" y="3514468"/>
              <a:ext cx="0" cy="68400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6" name="TextBox 65"/>
          <p:cNvSpPr txBox="1"/>
          <p:nvPr/>
        </p:nvSpPr>
        <p:spPr>
          <a:xfrm>
            <a:off x="1623698" y="2060848"/>
            <a:ext cx="77764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 멤버십 확보를 위해 자체대회</a:t>
            </a:r>
            <a:r>
              <a: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행사 진행 필수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확보를 목표로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하반기 부터 자원봉사 활동 적극 홍보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자원봉사자를 중심으로 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종목별 자치조직 구성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488503" y="2031502"/>
            <a:ext cx="1079947" cy="75262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88503" y="2996952"/>
            <a:ext cx="1072270" cy="309462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프로세스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1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및 주민 참여 프로그램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참여 프로그램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88503" y="2727016"/>
            <a:ext cx="8923053" cy="3358188"/>
            <a:chOff x="488503" y="2615754"/>
            <a:chExt cx="8923053" cy="3469450"/>
          </a:xfrm>
        </p:grpSpPr>
        <p:sp>
          <p:nvSpPr>
            <p:cNvPr id="36" name="직사각형 35"/>
            <p:cNvSpPr/>
            <p:nvPr/>
          </p:nvSpPr>
          <p:spPr bwMode="auto">
            <a:xfrm>
              <a:off x="488503" y="2615754"/>
              <a:ext cx="1079947" cy="34694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참여 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712979" y="5019808"/>
              <a:ext cx="1014054" cy="102493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자치활동형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1712980" y="3849296"/>
              <a:ext cx="1014054" cy="104005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레저형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1712980" y="2662279"/>
              <a:ext cx="1014054" cy="1025637"/>
              <a:chOff x="1712980" y="3246835"/>
              <a:chExt cx="1014054" cy="434396"/>
            </a:xfrm>
          </p:grpSpPr>
          <p:sp>
            <p:nvSpPr>
              <p:cNvPr id="40" name="직사각형 39"/>
              <p:cNvSpPr/>
              <p:nvPr/>
            </p:nvSpPr>
            <p:spPr bwMode="auto">
              <a:xfrm>
                <a:off x="1712980" y="3246835"/>
                <a:ext cx="1014054" cy="434396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err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자원봉사형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90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1712640" y="3847401"/>
              <a:ext cx="144000" cy="21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43" name="AutoShape 15"/>
            <p:cNvSpPr>
              <a:spLocks noChangeArrowheads="1"/>
            </p:cNvSpPr>
            <p:nvPr/>
          </p:nvSpPr>
          <p:spPr bwMode="gray">
            <a:xfrm>
              <a:off x="1721107" y="5018993"/>
              <a:ext cx="144000" cy="21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3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720752" y="2662280"/>
              <a:ext cx="6480720" cy="102563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소외계층 체육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원활동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 내 생활체육 대회 지원 자원봉사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자체 대회 자원봉사 등  체육연계 자원봉사 활동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기획</a:t>
              </a:r>
              <a:endPara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클럽은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회원이 자원봉사활동 참여를 인증할 수 있도록 </a:t>
              </a:r>
              <a:r>
                <a:rPr lang="en-US" altLang="ko-KR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1365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자원봉사센터에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자원봉사인증기관으로 등록 권장</a:t>
              </a:r>
              <a:endPara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738858" y="3849296"/>
              <a:ext cx="6463197" cy="104005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종목별 멤버십 형성을 위한 </a:t>
              </a:r>
              <a:r>
                <a:rPr lang="ko-KR" altLang="en-US" sz="1200" spc="-1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레저형</a:t>
              </a: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커뮤니티프로그램 진행 </a:t>
              </a:r>
              <a:endPara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연계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우수선수 초청 </a:t>
              </a:r>
              <a:r>
                <a:rPr lang="ko-KR" altLang="en-US" sz="1200" b="0" spc="-100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사인회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및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 강습회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프로경기 관람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  <a:endParaRPr lang="en-US" altLang="ko-KR" sz="120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외 활동 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별 야유회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회원 가족과 함께 하는 캠프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해양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겨울스포츠 캠프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  </a:t>
              </a:r>
              <a:endParaRPr lang="en-US" altLang="ko-KR" sz="1200" u="sng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738858" y="5019808"/>
              <a:ext cx="6672698" cy="102493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종목 별 회원 간담회 진행 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 자치조직 결성을 목적으로 종목 운영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자치활동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 방향에 대한 의견 </a:t>
              </a: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교환</a:t>
              </a:r>
              <a:endPara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b="0" spc="-15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연말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회원의 밤 진행 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자원봉사자 공로상</a:t>
              </a:r>
              <a:r>
                <a:rPr lang="en-US" altLang="ko-KR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0" spc="-1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우수 활동 회원 시상식 및 다과회 진행 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623698" y="2060848"/>
            <a:ext cx="777641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커뮤니티 활동 참여를 통해 회원의 스포츠클럽 소속감 확보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활동을 통해 회원 간 교류 활동 증대</a:t>
            </a:r>
            <a:endParaRPr lang="en-US" altLang="ko-KR" sz="120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커뮤니티프로그램 진행을 통해 회원이 스포츠클럽에 대한 소속감과 자긍심을 가질 수 있도록 노력해야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22" name="직사각형 21"/>
          <p:cNvSpPr/>
          <p:nvPr/>
        </p:nvSpPr>
        <p:spPr bwMode="auto">
          <a:xfrm>
            <a:off x="488503" y="2031502"/>
            <a:ext cx="1079947" cy="56712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5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2200" b="0" spc="-10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회원 및 주민 참여 프로그램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주민 참여 프로그램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8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지역주민을 위한 커뮤니티프로그램 진행을 통해 지역사회에 기여하고 이를 통해 회원을 확보해 나가야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88503" y="2029299"/>
            <a:ext cx="8928548" cy="4060840"/>
            <a:chOff x="488503" y="2029299"/>
            <a:chExt cx="8928548" cy="3790000"/>
          </a:xfrm>
        </p:grpSpPr>
        <p:sp>
          <p:nvSpPr>
            <p:cNvPr id="35" name="직사각형 34"/>
            <p:cNvSpPr/>
            <p:nvPr/>
          </p:nvSpPr>
          <p:spPr bwMode="auto">
            <a:xfrm>
              <a:off x="488503" y="2031355"/>
              <a:ext cx="1079947" cy="5293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목적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488503" y="2661188"/>
              <a:ext cx="1079947" cy="14946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참여</a:t>
              </a:r>
              <a: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1712980" y="3465409"/>
              <a:ext cx="1014054" cy="65262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정보제공형</a:t>
              </a:r>
              <a:endPara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1712980" y="2683192"/>
              <a:ext cx="1014054" cy="643675"/>
              <a:chOff x="1712980" y="3246836"/>
              <a:chExt cx="1014054" cy="386962"/>
            </a:xfrm>
          </p:grpSpPr>
          <p:sp>
            <p:nvSpPr>
              <p:cNvPr id="40" name="직사각형 39"/>
              <p:cNvSpPr/>
              <p:nvPr/>
            </p:nvSpPr>
            <p:spPr bwMode="auto">
              <a:xfrm>
                <a:off x="1712980" y="3246836"/>
                <a:ext cx="1014054" cy="38696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spc="-100" dirty="0" err="1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기본참여형</a:t>
                </a:r>
                <a:endParaRPr lang="ko-KR" altLang="en-US" sz="120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gray">
              <a:xfrm>
                <a:off x="1717795" y="3251116"/>
                <a:ext cx="144000" cy="1314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36000" anchor="ctr"/>
              <a:lstStyle/>
              <a:p>
                <a:pPr algn="ctr"/>
                <a:r>
                  <a:rPr lang="en-US" altLang="ko-KR" sz="1200" i="1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abic Typesetting" pitchFamily="66" charset="-78"/>
                  </a:rPr>
                  <a:t>1</a:t>
                </a:r>
                <a:endParaRPr lang="ko-KR" altLang="en-US" sz="1200" i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endParaRPr>
              </a:p>
            </p:txBody>
          </p:sp>
        </p:grpSp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1712640" y="3471627"/>
              <a:ext cx="144000" cy="2329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36000" anchor="ctr"/>
            <a:lstStyle/>
            <a:p>
              <a:pPr algn="ctr"/>
              <a:r>
                <a:rPr lang="en-US" altLang="ko-KR" sz="1200" i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abic Typesetting" pitchFamily="66" charset="-78"/>
                </a:rPr>
                <a:t>2</a:t>
              </a:r>
              <a:endParaRPr lang="ko-KR" altLang="en-US" sz="1200" i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720752" y="2693884"/>
              <a:ext cx="6696298" cy="56090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57175" indent="-171450">
                <a:buFont typeface="Wingdings" pitchFamily="2" charset="2"/>
                <a:buChar char="§"/>
              </a:pP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지역주민이 쉽게 체육활동에 참여할 수 있는 프로그램 진행 필요</a:t>
              </a:r>
              <a: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(ex,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걷기 대회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유명선수 일일 강습 및 </a:t>
              </a:r>
              <a:r>
                <a:rPr lang="ko-KR" altLang="en-US" sz="1200" b="0" spc="-1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사인회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일일 종목 체험 </a:t>
              </a:r>
              <a:r>
                <a:rPr lang="ko-KR" altLang="en-US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</a:t>
              </a:r>
              <a:r>
                <a:rPr lang="en-US" altLang="ko-KR" sz="1200" b="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738858" y="3505224"/>
              <a:ext cx="6678192" cy="56090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57175" indent="-171450">
                <a:buFont typeface="Wingdings" pitchFamily="2" charset="2"/>
                <a:buChar char="§"/>
              </a:pP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지역주민이 건강 및 생활에 유익한 정보를 얻을 수 있는 프로그램 진행 필요</a:t>
              </a:r>
              <a: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(ex,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유명선수 강연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건강교실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금연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식습관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영양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다이어트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), </a:t>
              </a:r>
              <a:r>
                <a:rPr lang="ko-KR" altLang="en-US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안전교실 등</a:t>
              </a:r>
              <a:r>
                <a:rPr lang="en-US" altLang="ko-KR" sz="1200" b="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endParaRPr lang="ko-KR" altLang="en-US" sz="1200" b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23698" y="2029299"/>
              <a:ext cx="7776418" cy="46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지역사회 내 스포츠클럽에 대한 긍정적 인식 제고</a:t>
              </a:r>
              <a:endParaRPr lang="en-US" altLang="ko-KR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28600" indent="-228600"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지역주민 참여 커뮤니티 행사를 통한 회원 모집</a:t>
              </a:r>
              <a:endPara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488504" y="4277459"/>
              <a:ext cx="1079947" cy="15418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300" kern="0" spc="-5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주의사항</a:t>
              </a:r>
              <a:endPara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0633" y="4430916"/>
              <a:ext cx="7776418" cy="12351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80975" indent="-180975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 소개 자료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클럽 개요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종목 프로그램</a:t>
              </a:r>
              <a:r>
                <a:rPr lang="en-US" altLang="ko-KR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 준비 필수</a:t>
              </a:r>
              <a:endPara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주민참여 </a:t>
              </a:r>
              <a:r>
                <a:rPr lang="ko-KR" altLang="en-US" sz="1200" spc="-1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프로그램에 참여한 주민이 실제 클럽에 가입한 회원 수에 대한 검토 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필요</a:t>
              </a:r>
              <a:endPara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주민참여 프로그램을 통해 주민 가입 시 혜택 제공 권장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가입비 면제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회비 할인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유니폼 제공 등</a:t>
              </a:r>
              <a:r>
                <a:rPr lang="en-US" altLang="ko-KR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marL="180975" indent="-180975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행사 진행 시 지역 내 주요 인사를 초청하여 클럽에 대한 지역사회 긍정적 인식 확보 모색</a:t>
              </a:r>
              <a:endParaRPr lang="en-US" altLang="ko-KR" sz="12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ko-KR" altLang="en-US" sz="12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해당 프로그램 진행 시 기존 스포츠클럽 회원의 자원봉사 유도 필요</a:t>
              </a:r>
              <a:endParaRPr lang="ko-KR" altLang="en-US" sz="12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599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소외계층 참여 프로그램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소외계층 참여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507882" y="1252134"/>
            <a:ext cx="8909168" cy="534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t"/>
          <a:lstStyle/>
          <a:p>
            <a:pPr>
              <a:defRPr/>
            </a:pPr>
            <a:r>
              <a:rPr lang="ko-KR" altLang="en-US" sz="1400" kern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스포츠클럽은 </a:t>
            </a:r>
            <a:r>
              <a:rPr lang="ko-KR" altLang="en-US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클럽의 공공성 확보를 위해 보유하고 있는 자원을 최대한으로 활용하여 소외계층의 체육활동 참여를 이끌어 내야 함</a:t>
            </a:r>
            <a:r>
              <a:rPr lang="en-US" altLang="ko-KR" sz="1400" kern="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96180" y="2029783"/>
            <a:ext cx="1072270" cy="13931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소외계층</a:t>
            </a:r>
            <a: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구분</a:t>
            </a:r>
            <a:endParaRPr lang="ko-KR" altLang="en-US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705909" y="2015337"/>
            <a:ext cx="7711140" cy="1439970"/>
            <a:chOff x="1705909" y="2016686"/>
            <a:chExt cx="7711140" cy="1300387"/>
          </a:xfrm>
        </p:grpSpPr>
        <p:sp>
          <p:nvSpPr>
            <p:cNvPr id="35" name="직사각형 34"/>
            <p:cNvSpPr/>
            <p:nvPr/>
          </p:nvSpPr>
          <p:spPr>
            <a:xfrm>
              <a:off x="1705909" y="2029299"/>
              <a:ext cx="1054993" cy="36758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15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저소득 </a:t>
              </a:r>
              <a:r>
                <a:rPr lang="ko-KR" altLang="en-US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</a:t>
              </a:r>
              <a:r>
                <a:rPr lang="en-US" altLang="ko-KR" sz="115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15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150" spc="-1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차상위</a:t>
              </a:r>
              <a:r>
                <a:rPr lang="ko-KR" altLang="en-US" sz="1150" spc="-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계층</a:t>
              </a:r>
              <a:endParaRPr lang="ko-KR" altLang="en-US" sz="115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705909" y="2460484"/>
              <a:ext cx="1054993" cy="36758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15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다문화 가정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705909" y="2891667"/>
              <a:ext cx="1054993" cy="36758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15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장애인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gray">
            <a:xfrm>
              <a:off x="2760902" y="2855408"/>
              <a:ext cx="6656147" cy="461665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신체기능별 스포츠 프로그램을 제공해야 하며</a:t>
              </a:r>
              <a:r>
                <a:rPr lang="en-US" altLang="ko-KR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일반인들과 함께 어울릴 수 있는 프로그램이 필요</a:t>
              </a: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gray">
            <a:xfrm>
              <a:off x="2760902" y="2016686"/>
              <a:ext cx="6656147" cy="416913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경제적 여건이 드러나지 않도록 스포츠 용품 및 회비</a:t>
              </a:r>
              <a:r>
                <a:rPr lang="en-US" altLang="ko-KR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스포츠바우처</a:t>
              </a: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등을 지원하여 자발적인 생활체육 참여를 유도함</a:t>
              </a:r>
              <a:endParaRPr lang="en-US" altLang="ko-KR" sz="1200" b="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gray">
            <a:xfrm>
              <a:off x="2760902" y="2531375"/>
              <a:ext cx="6656147" cy="276999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1450" indent="-171450" fontAlgn="auto" latinLnBrk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커뮤니티</a:t>
              </a:r>
              <a:r>
                <a:rPr lang="en-US" altLang="ko-KR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활동을 할 수 있는 기회 및 장소를 제공하며</a:t>
              </a:r>
              <a:r>
                <a:rPr lang="en-US" altLang="ko-KR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b="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상호간의 문화 교류 기회 제공</a:t>
              </a:r>
            </a:p>
          </p:txBody>
        </p:sp>
      </p:grpSp>
      <p:sp>
        <p:nvSpPr>
          <p:cNvPr id="41" name="직사각형 40"/>
          <p:cNvSpPr/>
          <p:nvPr/>
        </p:nvSpPr>
        <p:spPr bwMode="auto">
          <a:xfrm>
            <a:off x="488503" y="3536959"/>
            <a:ext cx="1079947" cy="254860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소외계층</a:t>
            </a:r>
            <a: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300" kern="0" spc="-5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참여방안</a:t>
            </a:r>
            <a:endParaRPr lang="en-US" altLang="ko-KR" sz="1300" kern="0" spc="-5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1712979" y="5249622"/>
            <a:ext cx="1014054" cy="83594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바우처</a:t>
            </a:r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사업</a:t>
            </a:r>
            <a:endParaRPr lang="en-US" altLang="ko-KR" sz="1200" spc="-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</a:t>
            </a: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</a:t>
            </a:r>
          </a:p>
        </p:txBody>
      </p:sp>
      <p:sp>
        <p:nvSpPr>
          <p:cNvPr id="43" name="직사각형 42"/>
          <p:cNvSpPr/>
          <p:nvPr/>
        </p:nvSpPr>
        <p:spPr bwMode="auto">
          <a:xfrm>
            <a:off x="1712980" y="4587928"/>
            <a:ext cx="1014054" cy="56924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 및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수업</a:t>
            </a:r>
          </a:p>
        </p:txBody>
      </p:sp>
      <p:sp>
        <p:nvSpPr>
          <p:cNvPr id="45" name="직사각형 44"/>
          <p:cNvSpPr/>
          <p:nvPr/>
        </p:nvSpPr>
        <p:spPr bwMode="auto">
          <a:xfrm>
            <a:off x="1712980" y="3546057"/>
            <a:ext cx="1014054" cy="939607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복지기관</a:t>
            </a:r>
            <a: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</a:t>
            </a:r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gray">
          <a:xfrm>
            <a:off x="1717795" y="3551785"/>
            <a:ext cx="144000" cy="1961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1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gray">
          <a:xfrm>
            <a:off x="1712640" y="4590337"/>
            <a:ext cx="144000" cy="1874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2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gray">
          <a:xfrm>
            <a:off x="1721107" y="5249160"/>
            <a:ext cx="144000" cy="1874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36000" anchor="ctr"/>
          <a:lstStyle/>
          <a:p>
            <a:pPr algn="ctr"/>
            <a:r>
              <a:rPr lang="en-US" altLang="ko-KR" sz="1200" i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abic Typesetting" pitchFamily="66" charset="-78"/>
              </a:rPr>
              <a:t>3</a:t>
            </a:r>
            <a:endParaRPr lang="ko-KR" altLang="en-US" sz="1200" i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abic Typesetting" pitchFamily="66" charset="-78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720752" y="3536960"/>
            <a:ext cx="6696298" cy="9079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 사회 내 위치한 복지기관 사전 조사 진행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 체육활동에 대한 </a:t>
            </a:r>
            <a:r>
              <a:rPr lang="ko-KR" altLang="en-US" sz="1200" b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니즈가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높은 기관과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MOU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체결</a:t>
            </a:r>
            <a:endParaRPr lang="en-US" altLang="ko-KR" sz="1200" b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시설의 체육시설 구비 수준과 참여자 이동성을 종합적으로 고려하여 수업 진행 방식 결정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방문수업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클럽에서 체육활동 진행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정해진 인원을 대상으로 최소 주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진행하는 것을 권고</a:t>
            </a:r>
            <a:endParaRPr lang="en-US" altLang="ko-KR" sz="1200" b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738858" y="4634581"/>
            <a:ext cx="6678192" cy="5001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저소득층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차상위계 층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장애인 등 클럽을 직접 방문하는 소외계층을 대상으로 회비 할인 혜택 제공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종목 프로그램 이외에도 다양한 커뮤니티 행사 진행 시 </a:t>
            </a:r>
            <a:r>
              <a:rPr lang="ko-KR" altLang="en-US" sz="1200" b="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참여비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면제 또는 할인 혜택 제공 필요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738858" y="5321164"/>
            <a:ext cx="6678192" cy="723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스포츠바우처</a:t>
            </a:r>
            <a:r>
              <a:rPr lang="ko-KR" altLang="en-US" sz="120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사업과 연계 시 수익을 창출함과 동시에 소외계층 회원 확보 가능</a:t>
            </a:r>
            <a:endParaRPr lang="en-US" altLang="ko-KR" sz="120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바우처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대상자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기초수급자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가구원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 만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 </a:t>
            </a:r>
            <a:r>
              <a:rPr lang="ko-KR" altLang="en-US" sz="1200" b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미달시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차상위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계층 및 </a:t>
            </a:r>
            <a:r>
              <a:rPr lang="ko-KR" altLang="en-US" sz="1200" b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한부모</a:t>
            </a:r>
            <a:r>
              <a:rPr lang="ko-KR" altLang="en-US" sz="1200" b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가족 확대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ko-KR" altLang="en-US" sz="1200" b="0" spc="-15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바우처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 사항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인당 매월 </a:t>
            </a:r>
            <a:r>
              <a:rPr lang="en-US" altLang="ko-KR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200" b="0" spc="-15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범위 내 스포츠 강좌 수강료 지원</a:t>
            </a:r>
            <a:endParaRPr lang="en-US" altLang="ko-KR" sz="1200" b="0" spc="-15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6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4152296" y="404664"/>
            <a:ext cx="158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600" b="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Ⅵ</a:t>
            </a:r>
            <a:endParaRPr kumimoji="0" lang="en-US" altLang="ko-KR" sz="16600" b="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36456" y="3383540"/>
            <a:ext cx="5624856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588" indent="-1588" algn="ctr" eaLnBrk="0" latinLnBrk="0" hangingPunct="0">
              <a:defRPr/>
            </a:pPr>
            <a:r>
              <a:rPr kumimoji="0" lang="en-US" altLang="ko-KR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2018 </a:t>
            </a:r>
            <a:r>
              <a:rPr kumimoji="0" lang="ko-KR" altLang="en-US" sz="4800" kern="0" spc="-400" dirty="0" smtClean="0">
                <a:ln>
                  <a:solidFill>
                    <a:sysClr val="windowText" lastClr="000000">
                      <a:lumMod val="50000"/>
                      <a:lumOff val="50000"/>
                      <a:alpha val="0"/>
                    </a:sys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rPr>
              <a:t>경영컨설팅</a:t>
            </a:r>
            <a:endParaRPr kumimoji="0" lang="en-US" altLang="ko-KR" sz="4800" kern="0" spc="-400" dirty="0">
              <a:ln>
                <a:solidFill>
                  <a:sysClr val="windowText" lastClr="000000">
                    <a:lumMod val="50000"/>
                    <a:lumOff val="50000"/>
                    <a:alpha val="0"/>
                  </a:sysClr>
                </a:solidFill>
              </a:ln>
              <a:solidFill>
                <a:srgbClr val="45A1F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715105" y="3177816"/>
            <a:ext cx="4470622" cy="1259296"/>
            <a:chOff x="3005580" y="3177816"/>
            <a:chExt cx="3889672" cy="1259296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3007252" y="3177816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 flipV="1">
              <a:off x="3005580" y="4365112"/>
              <a:ext cx="3888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nl-BE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51789" y="4653136"/>
            <a:ext cx="30052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커뮤니티 활동 방향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회원 및 주민 참여 프로그램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1950" indent="-276225">
              <a:spcAft>
                <a:spcPts val="300"/>
              </a:spcAft>
              <a:buFontTx/>
              <a:buAutoNum type="arabicPeriod"/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소외 계층 참여 프로그램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36" y="18864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운영매뉴얼</a:t>
            </a:r>
            <a:r>
              <a:rPr lang="en-US" altLang="ko-KR" sz="1050" b="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5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9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 bwMode="auto">
          <a:xfrm>
            <a:off x="812540" y="3809298"/>
            <a:ext cx="2448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956556" y="3501008"/>
            <a:ext cx="21424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spc="-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성과평가 프로세스 </a:t>
            </a:r>
            <a:endParaRPr lang="ko-KR" altLang="en-US" sz="1300" spc="-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384" y="4716541"/>
            <a:ext cx="31324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평가 목적</a:t>
            </a:r>
            <a:r>
              <a:rPr lang="en-US" altLang="ko-KR" spc="-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228600" indent="-228600" algn="l">
              <a:buFont typeface="+mj-ea"/>
              <a:buAutoNum type="circleNumDbPlain"/>
            </a:pPr>
            <a:r>
              <a:rPr lang="ko-KR" altLang="en-US" i="1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스포츠클럽의 핵심성과 달성 수준 검토</a:t>
            </a:r>
            <a:endParaRPr lang="en-US" altLang="ko-KR" i="1" spc="-100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buFont typeface="+mj-ea"/>
              <a:buAutoNum type="circleNumDbPlain"/>
            </a:pPr>
            <a:r>
              <a:rPr lang="ko-KR" altLang="en-US" i="1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평가환류를 통한 클럽 역량 향상</a:t>
            </a:r>
            <a:endParaRPr lang="en-US" altLang="ko-KR" i="1" spc="-100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buFont typeface="+mj-ea"/>
              <a:buAutoNum type="circleNumDbPlain"/>
            </a:pPr>
            <a:r>
              <a:rPr lang="ko-KR" altLang="en-US" i="1" spc="-10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사업목적 달성 불가 클럽 지원 중단</a:t>
            </a:r>
            <a:endParaRPr lang="en-US" altLang="ko-KR" i="1" spc="-100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04712" y="3989390"/>
            <a:ext cx="2772000" cy="648000"/>
            <a:chOff x="632520" y="4067365"/>
            <a:chExt cx="2952000" cy="693783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>
              <a:off x="632520" y="4411048"/>
              <a:ext cx="2952000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diamond" w="med" len="med"/>
              <a:tailEnd type="stealth" w="lg" len="lg"/>
            </a:ln>
            <a:effectLst>
              <a:outerShdw sx="1000" sy="1000" algn="ctr" rotWithShape="0">
                <a:schemeClr val="tx2"/>
              </a:outerShdw>
            </a:effectLst>
          </p:spPr>
        </p:cxnSp>
        <p:sp>
          <p:nvSpPr>
            <p:cNvPr id="8" name="Oval 67"/>
            <p:cNvSpPr>
              <a:spLocks noChangeArrowheads="1"/>
            </p:cNvSpPr>
            <p:nvPr/>
          </p:nvSpPr>
          <p:spPr bwMode="gray">
            <a:xfrm>
              <a:off x="2530612" y="4073782"/>
              <a:ext cx="747766" cy="68736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2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성과</a:t>
              </a:r>
            </a:p>
          </p:txBody>
        </p:sp>
        <p:sp>
          <p:nvSpPr>
            <p:cNvPr id="9" name="Oval 68"/>
            <p:cNvSpPr>
              <a:spLocks noChangeArrowheads="1"/>
            </p:cNvSpPr>
            <p:nvPr/>
          </p:nvSpPr>
          <p:spPr bwMode="gray">
            <a:xfrm>
              <a:off x="1666516" y="4067365"/>
              <a:ext cx="738612" cy="68736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2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운영</a:t>
              </a:r>
              <a:endParaRPr lang="en-US" altLang="ko-KR" sz="12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Oval 71"/>
            <p:cNvSpPr>
              <a:spLocks noChangeArrowheads="1"/>
            </p:cNvSpPr>
            <p:nvPr/>
          </p:nvSpPr>
          <p:spPr bwMode="gray">
            <a:xfrm>
              <a:off x="730412" y="4073782"/>
              <a:ext cx="738612" cy="68736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2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기획</a:t>
              </a:r>
            </a:p>
          </p:txBody>
        </p:sp>
      </p:grpSp>
      <p:sp>
        <p:nvSpPr>
          <p:cNvPr id="11" name="직사각형 30"/>
          <p:cNvSpPr>
            <a:spLocks noChangeArrowheads="1"/>
          </p:cNvSpPr>
          <p:nvPr/>
        </p:nvSpPr>
        <p:spPr bwMode="auto">
          <a:xfrm>
            <a:off x="710933" y="2044721"/>
            <a:ext cx="964725" cy="10511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en-US" altLang="ko-KR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POINT</a:t>
            </a:r>
            <a:endParaRPr lang="ko-KR" altLang="en-US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 rot="5400000">
            <a:off x="2895444" y="4291022"/>
            <a:ext cx="1890180" cy="199648"/>
          </a:xfrm>
          <a:prstGeom prst="triangle">
            <a:avLst/>
          </a:prstGeom>
          <a:gradFill rotWithShape="1">
            <a:gsLst>
              <a:gs pos="0">
                <a:srgbClr val="FFFFFF">
                  <a:lumMod val="61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01933" y="5632212"/>
            <a:ext cx="50468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클럽 운영 규모 및 사업목적에 부합한 운영 지속 여부 검토</a:t>
            </a:r>
            <a:endParaRPr lang="en-US" altLang="ko-KR" sz="1400" i="1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algn="l">
              <a:spcAft>
                <a:spcPts val="300"/>
              </a:spcAft>
              <a:buFontTx/>
              <a:buChar char="•"/>
            </a:pP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4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년차 클럽은 하반기에 평가를 실시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지원이 종료된 이후에도 </a:t>
            </a:r>
            <a:r>
              <a:rPr lang="ko-KR" altLang="en-US" b="0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클럽이 사업 목적에 적합하게 운영을 진행하고 있는지 검토</a:t>
            </a:r>
            <a:endParaRPr lang="en-US" altLang="ko-KR" b="0" spc="-3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</p:txBody>
      </p:sp>
      <p:sp>
        <p:nvSpPr>
          <p:cNvPr id="14" name="직사각형 30"/>
          <p:cNvSpPr>
            <a:spLocks noChangeArrowheads="1"/>
          </p:cNvSpPr>
          <p:nvPr/>
        </p:nvSpPr>
        <p:spPr bwMode="auto">
          <a:xfrm>
            <a:off x="4336674" y="5398380"/>
            <a:ext cx="1055763" cy="2335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0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0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년차  이상 클럽</a:t>
            </a:r>
            <a:endParaRPr lang="ko-KR" altLang="en-US" sz="10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30"/>
          <p:cNvSpPr>
            <a:spLocks noChangeArrowheads="1"/>
          </p:cNvSpPr>
          <p:nvPr/>
        </p:nvSpPr>
        <p:spPr bwMode="auto">
          <a:xfrm>
            <a:off x="4336674" y="4437112"/>
            <a:ext cx="1055763" cy="2335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0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2~3</a:t>
            </a:r>
            <a:r>
              <a:rPr lang="ko-KR" altLang="en-US" sz="10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년차 클럽</a:t>
            </a:r>
            <a:endParaRPr lang="ko-KR" altLang="en-US" sz="10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01933" y="4679883"/>
            <a:ext cx="4996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핵심성과 달성 여부를 중심으로 클럽의 기획</a:t>
            </a:r>
            <a:r>
              <a:rPr lang="en-US" altLang="ko-KR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성과 평가</a:t>
            </a:r>
            <a:endParaRPr lang="en-US" altLang="ko-KR" sz="1400" i="1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algn="l">
              <a:spcAft>
                <a:spcPts val="300"/>
              </a:spcAft>
              <a:buFontTx/>
              <a:buChar char="•"/>
            </a:pP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상반기 평가를 통해 사업 성과를 달성하기 어려운 클럽은 부진클럽 선정 및 퇴출에 </a:t>
            </a:r>
            <a:r>
              <a:rPr lang="ko-KR" altLang="en-US" b="0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주안점을 두고 평가 및 피드백 진행</a:t>
            </a:r>
            <a:endParaRPr lang="en-US" altLang="ko-KR" b="0" spc="-3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352600" y="1387619"/>
            <a:ext cx="78488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ko-KR" altLang="en-US" sz="1600" spc="-10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연차별</a:t>
            </a:r>
            <a:r>
              <a:rPr lang="ko-KR" altLang="en-US" sz="16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스포츠클럽 평가 및 컨설팅 </a:t>
            </a:r>
            <a:r>
              <a:rPr lang="en-US" altLang="ko-KR" sz="16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Process</a:t>
            </a:r>
            <a:endParaRPr lang="ko-KR" altLang="en-US" sz="160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 bwMode="auto">
          <a:xfrm>
            <a:off x="704528" y="1781442"/>
            <a:ext cx="8496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직사각형 18"/>
          <p:cNvSpPr/>
          <p:nvPr/>
        </p:nvSpPr>
        <p:spPr>
          <a:xfrm>
            <a:off x="740648" y="1435648"/>
            <a:ext cx="467936" cy="257369"/>
          </a:xfrm>
          <a:prstGeom prst="rect">
            <a:avLst/>
          </a:prstGeom>
          <a:solidFill>
            <a:srgbClr val="C00000"/>
          </a:solidFill>
        </p:spPr>
        <p:txBody>
          <a:bodyPr wrap="square" tIns="36000" bIns="36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b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1748528" y="2050717"/>
          <a:ext cx="7452945" cy="1045137"/>
        </p:xfrm>
        <a:graphic>
          <a:graphicData uri="http://schemas.openxmlformats.org/drawingml/2006/table">
            <a:tbl>
              <a:tblPr/>
              <a:tblGrid>
                <a:gridCol w="1348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4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3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 클럽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393" marR="55393" marT="15315" marB="153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indent="-1841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경영컨설팅 진행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법인설립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사업기획 등 제언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공모와</a:t>
                      </a:r>
                      <a:r>
                        <a:rPr lang="ko-KR" altLang="en-US" sz="1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실재 운영 환경 비교 분석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393" marR="55393" marT="15315" marB="153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2~3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년차 클럽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393" marR="55393" marT="15315" marB="153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indent="-1841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평가 진행 및 상반기 성과평가 결과에 따라 부진클럽 선정 및 지원중단</a:t>
                      </a:r>
                    </a:p>
                  </a:txBody>
                  <a:tcPr marL="55393" marR="55393" marT="15315" marB="153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년차 클럽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393" marR="55393" marT="15315" marB="153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ko-KR" altLang="en-US" sz="1200" b="0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정부지원이 종료 후</a:t>
                      </a:r>
                      <a:r>
                        <a:rPr lang="en-US" altLang="ko-KR" sz="1200" b="0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="0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지역사회에 공공스포츠클럽으로서의 역할을 수행하고 있는지 검토</a:t>
                      </a:r>
                    </a:p>
                  </a:txBody>
                  <a:tcPr marL="55393" marR="55393" marT="15315" marB="153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4"/>
          <p:cNvSpPr/>
          <p:nvPr/>
        </p:nvSpPr>
        <p:spPr bwMode="auto">
          <a:xfrm rot="5400000" flipV="1">
            <a:off x="1794450" y="2212856"/>
            <a:ext cx="71753" cy="80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lnSpc>
                <a:spcPct val="110000"/>
              </a:lnSpc>
            </a:pPr>
            <a:endParaRPr lang="nl-BE" sz="14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"/>
          <p:cNvSpPr/>
          <p:nvPr/>
        </p:nvSpPr>
        <p:spPr bwMode="auto">
          <a:xfrm rot="5400000" flipV="1">
            <a:off x="1788846" y="2536146"/>
            <a:ext cx="71753" cy="80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lnSpc>
                <a:spcPct val="110000"/>
              </a:lnSpc>
            </a:pPr>
            <a:endParaRPr lang="nl-BE" sz="14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Rectangle 4"/>
          <p:cNvSpPr/>
          <p:nvPr/>
        </p:nvSpPr>
        <p:spPr bwMode="auto">
          <a:xfrm rot="5400000" flipV="1">
            <a:off x="1780172" y="2875633"/>
            <a:ext cx="71753" cy="80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lnSpc>
                <a:spcPct val="110000"/>
              </a:lnSpc>
            </a:pPr>
            <a:endParaRPr lang="nl-BE" sz="14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30"/>
          <p:cNvSpPr>
            <a:spLocks noChangeArrowheads="1"/>
          </p:cNvSpPr>
          <p:nvPr/>
        </p:nvSpPr>
        <p:spPr bwMode="auto">
          <a:xfrm>
            <a:off x="4348705" y="3273279"/>
            <a:ext cx="1055763" cy="2335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000" i="1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신규 클럽</a:t>
            </a:r>
            <a:endParaRPr lang="ko-KR" altLang="en-US" sz="1000" i="1" spc="-1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313964" y="3516050"/>
            <a:ext cx="5346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회 경영컨설팅 제공</a:t>
            </a:r>
            <a:r>
              <a:rPr lang="en-US" altLang="ko-KR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i="1" spc="-1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공모대비 실제 운영 환경 비교 평가 </a:t>
            </a:r>
            <a:endParaRPr lang="en-US" altLang="ko-KR" sz="1400" i="1" spc="-150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indent="-177800" algn="l">
              <a:spcAft>
                <a:spcPts val="300"/>
              </a:spcAft>
              <a:buFontTx/>
              <a:buChar char="•"/>
            </a:pP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연 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2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회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(1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차 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: 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법인설립 전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2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차 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: 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법인 설립 후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 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경영컨설팅 제공</a:t>
            </a:r>
            <a:endParaRPr lang="en-US" altLang="ko-KR" spc="-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marL="177800" indent="-177800" algn="l">
              <a:spcAft>
                <a:spcPts val="300"/>
              </a:spcAft>
              <a:buFontTx/>
              <a:buChar char="•"/>
            </a:pP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2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차 경영컨설팅 시 공모 때 제출한 내용과 실제 운영상 비교 평가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/>
            </a:r>
            <a:b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</a:b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특히 시설 부분에 있어 공모 내용과 큰 차이가 있을 경우 사업 취소 가능</a:t>
            </a:r>
            <a:r>
              <a:rPr lang="en-US" altLang="ko-KR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</a:t>
            </a:r>
            <a:r>
              <a:rPr lang="ko-KR" altLang="en-US" spc="-3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endParaRPr lang="en-US" altLang="ko-KR" b="0" spc="-3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1. 2018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경영컨설팅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경영컨설팅 프로세스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720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352600" y="1387619"/>
            <a:ext cx="78488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ko-KR" altLang="en-US" sz="160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신규스포츠클럽 경영컨설팅 제공 사항</a:t>
            </a:r>
            <a:endParaRPr lang="ko-KR" altLang="en-US" sz="1600" spc="-10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9" name="직선 연결선 48"/>
          <p:cNvCxnSpPr/>
          <p:nvPr/>
        </p:nvCxnSpPr>
        <p:spPr bwMode="auto">
          <a:xfrm>
            <a:off x="704528" y="1781442"/>
            <a:ext cx="8496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직사각형 49"/>
          <p:cNvSpPr/>
          <p:nvPr/>
        </p:nvSpPr>
        <p:spPr>
          <a:xfrm>
            <a:off x="740648" y="1435648"/>
            <a:ext cx="467936" cy="257369"/>
          </a:xfrm>
          <a:prstGeom prst="rect">
            <a:avLst/>
          </a:prstGeom>
          <a:solidFill>
            <a:srgbClr val="C00000"/>
          </a:solidFill>
        </p:spPr>
        <p:txBody>
          <a:bodyPr wrap="square" tIns="36000" bIns="36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b="0" spc="-1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51" name="AutoShape 88"/>
          <p:cNvCxnSpPr>
            <a:cxnSpLocks noChangeShapeType="1"/>
          </p:cNvCxnSpPr>
          <p:nvPr/>
        </p:nvCxnSpPr>
        <p:spPr bwMode="auto">
          <a:xfrm>
            <a:off x="7649493" y="2556363"/>
            <a:ext cx="0" cy="3536933"/>
          </a:xfrm>
          <a:prstGeom prst="straightConnector1">
            <a:avLst/>
          </a:prstGeom>
          <a:noFill/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 type="oval"/>
            <a:tailEnd type="stealth" w="lg" len="lg"/>
          </a:ln>
        </p:spPr>
      </p:cxnSp>
      <p:pic>
        <p:nvPicPr>
          <p:cNvPr id="52" name="Picture 3" descr="D:\OneDrive\01. 대한체육회\01. 학교체육시설 개방모형\2015년\12. 보고서\중간보고\사진\resized_용산초.JPG"/>
          <p:cNvPicPr preferRelativeResize="0">
            <a:picLocks noChangeArrowheads="1"/>
          </p:cNvPicPr>
          <p:nvPr/>
        </p:nvPicPr>
        <p:blipFill>
          <a:blip r:embed="rId2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08" y="2869040"/>
            <a:ext cx="1788795" cy="163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reeform 4"/>
          <p:cNvSpPr>
            <a:spLocks/>
          </p:cNvSpPr>
          <p:nvPr/>
        </p:nvSpPr>
        <p:spPr bwMode="auto">
          <a:xfrm rot="5400000">
            <a:off x="1993815" y="3982408"/>
            <a:ext cx="3247563" cy="288000"/>
          </a:xfrm>
          <a:prstGeom prst="triangle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 kern="0" spc="-10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483517" y="2149892"/>
            <a:ext cx="2887977" cy="293937"/>
            <a:chOff x="532285" y="2943944"/>
            <a:chExt cx="2887977" cy="267215"/>
          </a:xfrm>
        </p:grpSpPr>
        <p:sp>
          <p:nvSpPr>
            <p:cNvPr id="55" name="직사각형 54"/>
            <p:cNvSpPr/>
            <p:nvPr/>
          </p:nvSpPr>
          <p:spPr>
            <a:xfrm>
              <a:off x="532285" y="2943944"/>
              <a:ext cx="2887977" cy="25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2017</a:t>
              </a:r>
              <a:r>
                <a:rPr lang="ko-KR" altLang="en-US" kern="0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년 신규경영 컨설팅 </a:t>
              </a:r>
              <a:r>
                <a:rPr lang="en-US" altLang="ko-KR" kern="0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Review</a:t>
              </a:r>
              <a:endParaRPr lang="ko-KR" altLang="en-US" kern="0" spc="-13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6" name="직선 연결선 55"/>
            <p:cNvCxnSpPr/>
            <p:nvPr/>
          </p:nvCxnSpPr>
          <p:spPr bwMode="auto">
            <a:xfrm>
              <a:off x="795704" y="3211159"/>
              <a:ext cx="236113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직사각형 56"/>
          <p:cNvSpPr/>
          <p:nvPr/>
        </p:nvSpPr>
        <p:spPr>
          <a:xfrm>
            <a:off x="628878" y="4802525"/>
            <a:ext cx="2597253" cy="27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altLang="ko-KR" sz="1000" b="0" spc="-1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628878" y="4725144"/>
            <a:ext cx="259725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l" eaLnBrk="0" latinLnBrk="0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경영컨설팅을 통해 신규 스포츠클럽의 이해도가 높아졌다 하더라도</a:t>
            </a:r>
            <a:endParaRPr kumimoji="0" lang="en-US" altLang="ko-KR" sz="11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0488" indent="-90488" algn="l" eaLnBrk="0" latinLnBrk="0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실제 해당 업무를 진행하는 가운데 새로운 어려움이 생길 수 있는 만큼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극복할  수 있는 방안 필요</a:t>
            </a:r>
            <a:endParaRPr kumimoji="0" lang="en-US" altLang="ko-KR" sz="11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0488" indent="-90488" algn="l" eaLnBrk="0" latinLnBrk="0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kumimoji="0" lang="en-US" altLang="ko-KR" sz="11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>
            <a:off x="4109274" y="2883058"/>
            <a:ext cx="1440000" cy="1397760"/>
          </a:xfrm>
          <a:prstGeom prst="ellipse">
            <a:avLst/>
          </a:prstGeom>
          <a:solidFill>
            <a:srgbClr val="DCE6F2">
              <a:alpha val="78039"/>
            </a:srgbClr>
          </a:solidFill>
          <a:ln w="25400" algn="ctr">
            <a:noFill/>
            <a:round/>
            <a:headEnd/>
            <a:tailEnd/>
          </a:ln>
        </p:spPr>
        <p:txBody>
          <a:bodyPr wrap="none" t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  <a:t>현장 방문</a:t>
            </a:r>
            <a:r>
              <a:rPr lang="en-US" altLang="ko-KR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  <a:t>이후 세밀한</a:t>
            </a:r>
            <a:r>
              <a:rPr lang="en-US" altLang="ko-KR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  <a:t>지원 방안 마련</a:t>
            </a:r>
            <a:r>
              <a:rPr lang="en-US" altLang="ko-KR" sz="1400" i="1" spc="-100" dirty="0" smtClean="0">
                <a:solidFill>
                  <a:srgbClr val="2818F4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400" i="1" spc="-100" dirty="0">
              <a:solidFill>
                <a:srgbClr val="2818F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4026793" y="4415294"/>
            <a:ext cx="1764000" cy="24410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>
            <a:noFill/>
            <a:miter lim="800000"/>
          </a:ln>
        </p:spPr>
        <p:txBody>
          <a:bodyPr wrap="square" t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lang="ko-KR" altLang="en-US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법인신청 문서 검토 및 보완</a:t>
            </a:r>
            <a:endParaRPr lang="ko-KR" altLang="en-US" sz="105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4026793" y="4751509"/>
            <a:ext cx="1764000" cy="40568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>
            <a:noFill/>
            <a:miter lim="800000"/>
          </a:ln>
        </p:spPr>
        <p:txBody>
          <a:bodyPr wrap="square" t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lang="ko-KR" altLang="en-US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클럽운영규정</a:t>
            </a:r>
            <a:r>
              <a:rPr lang="en-US" altLang="ko-KR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계약서 등 </a:t>
            </a:r>
            <a:r>
              <a:rPr lang="en-US" altLang="ko-KR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50" kern="0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검토 및 보완</a:t>
            </a:r>
            <a:endParaRPr lang="ko-KR" altLang="en-US" sz="1050" kern="0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 bwMode="auto">
          <a:xfrm>
            <a:off x="6056360" y="2226199"/>
            <a:ext cx="0" cy="36781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직사각형 62"/>
          <p:cNvSpPr/>
          <p:nvPr/>
        </p:nvSpPr>
        <p:spPr>
          <a:xfrm>
            <a:off x="5927233" y="2149891"/>
            <a:ext cx="34944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pc="-13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2018</a:t>
            </a:r>
            <a:r>
              <a:rPr lang="ko-KR" altLang="en-US" spc="-13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년도 경영컨설팅 프로세스</a:t>
            </a:r>
            <a:endParaRPr lang="ko-KR" altLang="en-US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 bwMode="auto">
          <a:xfrm>
            <a:off x="6271369" y="2460137"/>
            <a:ext cx="285697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그룹 64"/>
          <p:cNvGrpSpPr/>
          <p:nvPr/>
        </p:nvGrpSpPr>
        <p:grpSpPr>
          <a:xfrm>
            <a:off x="3433176" y="2132856"/>
            <a:ext cx="2624558" cy="293937"/>
            <a:chOff x="532285" y="2943944"/>
            <a:chExt cx="2887977" cy="267215"/>
          </a:xfrm>
        </p:grpSpPr>
        <p:sp>
          <p:nvSpPr>
            <p:cNvPr id="66" name="직사각형 65"/>
            <p:cNvSpPr/>
            <p:nvPr/>
          </p:nvSpPr>
          <p:spPr>
            <a:xfrm>
              <a:off x="532285" y="2943944"/>
              <a:ext cx="2887977" cy="25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2018</a:t>
              </a:r>
              <a:r>
                <a:rPr lang="ko-KR" altLang="en-US" kern="0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년 개선 </a:t>
              </a:r>
              <a:r>
                <a:rPr lang="en-US" altLang="ko-KR" kern="0" spc="-13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Point</a:t>
              </a:r>
              <a:endParaRPr lang="ko-KR" altLang="en-US" kern="0" spc="-13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67" name="직선 연결선 66"/>
            <p:cNvCxnSpPr/>
            <p:nvPr/>
          </p:nvCxnSpPr>
          <p:spPr bwMode="auto">
            <a:xfrm>
              <a:off x="795704" y="3211159"/>
              <a:ext cx="236113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그룹 67"/>
          <p:cNvGrpSpPr/>
          <p:nvPr/>
        </p:nvGrpSpPr>
        <p:grpSpPr>
          <a:xfrm>
            <a:off x="805953" y="2951839"/>
            <a:ext cx="2243104" cy="1433767"/>
            <a:chOff x="805953" y="3140968"/>
            <a:chExt cx="2243104" cy="1034494"/>
          </a:xfrm>
        </p:grpSpPr>
        <p:sp>
          <p:nvSpPr>
            <p:cNvPr id="69" name="TextBox 68"/>
            <p:cNvSpPr txBox="1"/>
            <p:nvPr/>
          </p:nvSpPr>
          <p:spPr>
            <a:xfrm>
              <a:off x="805953" y="3675836"/>
              <a:ext cx="2243104" cy="49962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C0504D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ko-KR" altLang="en-US" kern="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이로 인해 사업에 대한 이해도는 높아졌으나 실제 사업준비에</a:t>
              </a:r>
              <a:r>
                <a:rPr lang="en-US" altLang="ko-KR" kern="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kern="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kern="0" spc="-100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따른 더욱 세밀한 지원이 필요</a:t>
              </a:r>
              <a:endParaRPr lang="en-US" altLang="ko-KR" kern="0" spc="-1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5953" y="3140968"/>
              <a:ext cx="2243104" cy="487327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F81BD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ko-KR" altLang="en-US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 클럽 당 </a:t>
              </a:r>
              <a:r>
                <a:rPr lang="en-US" altLang="ko-KR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회 현장방문을 통해 </a:t>
              </a:r>
              <a:r>
                <a:rPr lang="en-US" altLang="ko-KR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법인설립부터 사업운영</a:t>
              </a:r>
              <a:r>
                <a:rPr lang="en-US" altLang="ko-KR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br>
                <a:rPr lang="en-US" altLang="ko-KR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회계</a:t>
              </a:r>
              <a:r>
                <a:rPr lang="en-US" altLang="ko-KR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kern="0" spc="-100" dirty="0" smtClean="0">
                  <a:solidFill>
                    <a:srgbClr val="4F81BD"/>
                  </a:solidFill>
                  <a:latin typeface="맑은 고딕" pitchFamily="50" charset="-127"/>
                  <a:ea typeface="맑은 고딕" pitchFamily="50" charset="-127"/>
                </a:rPr>
                <a:t>세무컨설팅 제공</a:t>
              </a:r>
              <a:endParaRPr lang="en-US" altLang="ko-KR" kern="0" spc="-100" dirty="0" smtClean="0">
                <a:solidFill>
                  <a:srgbClr val="4F81B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2" name="Rectangle 4"/>
          <p:cNvSpPr/>
          <p:nvPr/>
        </p:nvSpPr>
        <p:spPr bwMode="auto">
          <a:xfrm>
            <a:off x="6438273" y="3553160"/>
            <a:ext cx="2520000" cy="252000"/>
          </a:xfrm>
          <a:prstGeom prst="rect">
            <a:avLst/>
          </a:prstGeom>
          <a:solidFill>
            <a:srgbClr val="3399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스포츠클럽 설립 준비 지원</a:t>
            </a:r>
            <a:endParaRPr lang="en-US" altLang="ko-KR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Rectangle 4"/>
          <p:cNvSpPr/>
          <p:nvPr/>
        </p:nvSpPr>
        <p:spPr bwMode="auto">
          <a:xfrm>
            <a:off x="6438273" y="2668910"/>
            <a:ext cx="2520000" cy="252802"/>
          </a:xfrm>
          <a:prstGeom prst="rect">
            <a:avLst/>
          </a:prstGeom>
          <a:solidFill>
            <a:srgbClr val="3399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경영컨설팅 실시</a:t>
            </a:r>
            <a:endParaRPr lang="en-US" altLang="ko-KR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6446463" y="2929146"/>
            <a:ext cx="2513451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488" indent="-90488" algn="l" eaLnBrk="0" latinLnBrk="0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현장에 방문하여 운영매뉴얼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법인설립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 기획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회계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세무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홍보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 교육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연구용역사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6446463" y="3816567"/>
            <a:ext cx="2494458" cy="12252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90488" indent="-90488" algn="l" eaLnBrk="0" latin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법인설립 지원 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법인신청서 작성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클럽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 연구용역사 제출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해당신청서 검토 및 수정보완사항 전달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</a:t>
            </a:r>
            <a:r>
              <a:rPr kumimoji="0" lang="ko-KR" altLang="en-US" sz="11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용역사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법무사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 </a:t>
            </a:r>
          </a:p>
          <a:p>
            <a:pPr marL="90488" indent="-90488" algn="l" eaLnBrk="0" latin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운영체계 지원 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: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표준 운영규정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계약서</a:t>
            </a:r>
            <a:r>
              <a:rPr kumimoji="0"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등 제공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대한체육회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)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클럽 현장에 맞추어 수정보완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클럽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 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재검토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</a:t>
            </a:r>
            <a:r>
              <a:rPr kumimoji="0" lang="ko-KR" altLang="en-US" sz="11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용역사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노무사</a:t>
            </a:r>
            <a:r>
              <a:rPr kumimoji="0" lang="en-US" altLang="ko-KR" sz="1100" spc="-1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등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 </a:t>
            </a:r>
            <a:endParaRPr kumimoji="0" lang="en-US" altLang="ko-KR" sz="11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Rectangle 4"/>
          <p:cNvSpPr/>
          <p:nvPr/>
        </p:nvSpPr>
        <p:spPr bwMode="auto">
          <a:xfrm>
            <a:off x="6465168" y="5159735"/>
            <a:ext cx="2520000" cy="252000"/>
          </a:xfrm>
          <a:prstGeom prst="rect">
            <a:avLst/>
          </a:prstGeom>
          <a:solidFill>
            <a:srgbClr val="3399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경영컨설팅 실시</a:t>
            </a:r>
            <a:endParaRPr lang="en-US" altLang="ko-KR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6473358" y="5421124"/>
            <a:ext cx="2513451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488" indent="-90488" algn="l" eaLnBrk="0" latin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스포츠클럽 운영 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개월 이후 방문</a:t>
            </a:r>
            <a:endParaRPr kumimoji="0" lang="en-US" altLang="ko-KR" sz="11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0488" indent="-90488" algn="l" eaLnBrk="0" latin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사업운영 피드백 제공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회계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세무 시스템 점검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회계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세무사</a:t>
            </a:r>
            <a:r>
              <a:rPr kumimoji="0" lang="en-US" altLang="ko-KR" sz="11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8" name="직사각형 18"/>
          <p:cNvSpPr>
            <a:spLocks noChangeArrowheads="1"/>
          </p:cNvSpPr>
          <p:nvPr/>
        </p:nvSpPr>
        <p:spPr bwMode="auto">
          <a:xfrm>
            <a:off x="6443596" y="2668910"/>
            <a:ext cx="255374" cy="252802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Ebrima" pitchFamily="2" charset="0"/>
              </a:rPr>
              <a:t>1</a:t>
            </a:r>
            <a:endParaRPr lang="ko-KR" altLang="en-US" sz="1000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Ebrima" pitchFamily="2" charset="0"/>
            </a:endParaRPr>
          </a:p>
        </p:txBody>
      </p:sp>
      <p:sp>
        <p:nvSpPr>
          <p:cNvPr id="79" name="직사각형 18"/>
          <p:cNvSpPr>
            <a:spLocks noChangeArrowheads="1"/>
          </p:cNvSpPr>
          <p:nvPr/>
        </p:nvSpPr>
        <p:spPr bwMode="auto">
          <a:xfrm>
            <a:off x="6434242" y="3557579"/>
            <a:ext cx="255374" cy="252802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Ebrima" pitchFamily="2" charset="0"/>
              </a:rPr>
              <a:t>2</a:t>
            </a:r>
            <a:endParaRPr lang="ko-KR" altLang="en-US" sz="1000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Ebrima" pitchFamily="2" charset="0"/>
            </a:endParaRPr>
          </a:p>
        </p:txBody>
      </p:sp>
      <p:sp>
        <p:nvSpPr>
          <p:cNvPr id="80" name="직사각형 18"/>
          <p:cNvSpPr>
            <a:spLocks noChangeArrowheads="1"/>
          </p:cNvSpPr>
          <p:nvPr/>
        </p:nvSpPr>
        <p:spPr bwMode="auto">
          <a:xfrm>
            <a:off x="6469866" y="5161586"/>
            <a:ext cx="255374" cy="252802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spc="-1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Ebrima" pitchFamily="2" charset="0"/>
              </a:rPr>
              <a:t>3</a:t>
            </a:r>
            <a:endParaRPr lang="ko-KR" altLang="en-US" sz="1000" spc="-1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Ebrima" pitchFamily="2" charset="0"/>
            </a:endParaRPr>
          </a:p>
        </p:txBody>
      </p:sp>
      <p:sp>
        <p:nvSpPr>
          <p:cNvPr id="81" name="AutoShape 254"/>
          <p:cNvSpPr>
            <a:spLocks noChangeArrowheads="1"/>
          </p:cNvSpPr>
          <p:nvPr/>
        </p:nvSpPr>
        <p:spPr bwMode="auto">
          <a:xfrm flipV="1">
            <a:off x="725589" y="3974612"/>
            <a:ext cx="190500" cy="15398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latinLnBrk="0" hangingPunct="0">
              <a:defRPr/>
            </a:pPr>
            <a:endParaRPr lang="ko-KR" altLang="en-US" sz="1200" dirty="0"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</a:endParaRPr>
          </a:p>
        </p:txBody>
      </p:sp>
      <p:sp>
        <p:nvSpPr>
          <p:cNvPr id="82" name="AutoShape 254"/>
          <p:cNvSpPr>
            <a:spLocks noChangeArrowheads="1"/>
          </p:cNvSpPr>
          <p:nvPr/>
        </p:nvSpPr>
        <p:spPr bwMode="auto">
          <a:xfrm>
            <a:off x="725589" y="3207599"/>
            <a:ext cx="190500" cy="1539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latinLnBrk="0" hangingPunct="0">
              <a:defRPr/>
            </a:pPr>
            <a:endParaRPr lang="ko-KR" altLang="en-US" sz="1200" dirty="0"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07882" y="404664"/>
            <a:ext cx="4445118" cy="597572"/>
            <a:chOff x="649871" y="554084"/>
            <a:chExt cx="4445118" cy="597572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649871" y="554084"/>
              <a:ext cx="0" cy="576000"/>
            </a:xfrm>
            <a:prstGeom prst="line">
              <a:avLst/>
            </a:prstGeom>
            <a:ln w="76200">
              <a:solidFill>
                <a:srgbClr val="45A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0793" y="584040"/>
              <a:ext cx="4384196" cy="2708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1. 2018 </a:t>
              </a:r>
              <a:r>
                <a:rPr lang="ko-KR" altLang="en-US" sz="2200" b="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45A1F5"/>
                  </a:solidFill>
                  <a:latin typeface="맑은 고딕" pitchFamily="50" charset="-127"/>
                  <a:ea typeface="맑은 고딕" pitchFamily="50" charset="-127"/>
                </a:rPr>
                <a:t>경영컨설팅</a:t>
              </a:r>
              <a:endParaRPr lang="ko-KR" altLang="en-US" sz="2200" b="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5A1F5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814" y="930057"/>
              <a:ext cx="4226306" cy="2215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1800" spc="-100" dirty="0" smtClean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경영컨설팅 제공 사항</a:t>
              </a:r>
              <a:endParaRPr lang="ko-KR" altLang="en-US" sz="1800" spc="-10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1" name="Freeform 7"/>
          <p:cNvSpPr>
            <a:spLocks/>
          </p:cNvSpPr>
          <p:nvPr/>
        </p:nvSpPr>
        <p:spPr bwMode="gray">
          <a:xfrm>
            <a:off x="6442875" y="3465004"/>
            <a:ext cx="274321" cy="204429"/>
          </a:xfrm>
          <a:custGeom>
            <a:avLst/>
            <a:gdLst/>
            <a:ahLst/>
            <a:cxnLst>
              <a:cxn ang="0">
                <a:pos x="1206" y="368"/>
              </a:cxn>
              <a:cxn ang="0">
                <a:pos x="1118" y="471"/>
              </a:cxn>
              <a:cxn ang="0">
                <a:pos x="1021" y="590"/>
              </a:cxn>
              <a:cxn ang="0">
                <a:pos x="926" y="725"/>
              </a:cxn>
              <a:cxn ang="0">
                <a:pos x="827" y="866"/>
              </a:cxn>
              <a:cxn ang="0">
                <a:pos x="739" y="1000"/>
              </a:cxn>
              <a:cxn ang="0">
                <a:pos x="662" y="1126"/>
              </a:cxn>
              <a:cxn ang="0">
                <a:pos x="601" y="1242"/>
              </a:cxn>
              <a:cxn ang="0">
                <a:pos x="490" y="1353"/>
              </a:cxn>
              <a:cxn ang="0">
                <a:pos x="444" y="1383"/>
              </a:cxn>
              <a:cxn ang="0">
                <a:pos x="402" y="1415"/>
              </a:cxn>
              <a:cxn ang="0">
                <a:pos x="371" y="1437"/>
              </a:cxn>
              <a:cxn ang="0">
                <a:pos x="352" y="1460"/>
              </a:cxn>
              <a:cxn ang="0">
                <a:pos x="341" y="1430"/>
              </a:cxn>
              <a:cxn ang="0">
                <a:pos x="329" y="1387"/>
              </a:cxn>
              <a:cxn ang="0">
                <a:pos x="310" y="1342"/>
              </a:cxn>
              <a:cxn ang="0">
                <a:pos x="288" y="1284"/>
              </a:cxn>
              <a:cxn ang="0">
                <a:pos x="238" y="1176"/>
              </a:cxn>
              <a:cxn ang="0">
                <a:pos x="206" y="1108"/>
              </a:cxn>
              <a:cxn ang="0">
                <a:pos x="176" y="1047"/>
              </a:cxn>
              <a:cxn ang="0">
                <a:pos x="145" y="1000"/>
              </a:cxn>
              <a:cxn ang="0">
                <a:pos x="115" y="962"/>
              </a:cxn>
              <a:cxn ang="0">
                <a:pos x="85" y="931"/>
              </a:cxn>
              <a:cxn ang="0">
                <a:pos x="53" y="904"/>
              </a:cxn>
              <a:cxn ang="0">
                <a:pos x="20" y="889"/>
              </a:cxn>
              <a:cxn ang="0">
                <a:pos x="30" y="851"/>
              </a:cxn>
              <a:cxn ang="0">
                <a:pos x="88" y="801"/>
              </a:cxn>
              <a:cxn ang="0">
                <a:pos x="145" y="770"/>
              </a:cxn>
              <a:cxn ang="0">
                <a:pos x="199" y="755"/>
              </a:cxn>
              <a:cxn ang="0">
                <a:pos x="245" y="755"/>
              </a:cxn>
              <a:cxn ang="0">
                <a:pos x="291" y="786"/>
              </a:cxn>
              <a:cxn ang="0">
                <a:pos x="337" y="843"/>
              </a:cxn>
              <a:cxn ang="0">
                <a:pos x="386" y="931"/>
              </a:cxn>
              <a:cxn ang="0">
                <a:pos x="448" y="1065"/>
              </a:cxn>
              <a:cxn ang="0">
                <a:pos x="562" y="893"/>
              </a:cxn>
              <a:cxn ang="0">
                <a:pos x="700" y="713"/>
              </a:cxn>
              <a:cxn ang="0">
                <a:pos x="868" y="518"/>
              </a:cxn>
              <a:cxn ang="0">
                <a:pos x="1064" y="318"/>
              </a:cxn>
              <a:cxn ang="0">
                <a:pos x="1290" y="96"/>
              </a:cxn>
              <a:cxn ang="0">
                <a:pos x="1247" y="318"/>
              </a:cxn>
            </a:cxnLst>
            <a:rect l="0" t="0" r="r" b="b"/>
            <a:pathLst>
              <a:path w="1550" h="1460">
                <a:moveTo>
                  <a:pt x="1247" y="318"/>
                </a:moveTo>
                <a:lnTo>
                  <a:pt x="1206" y="368"/>
                </a:lnTo>
                <a:lnTo>
                  <a:pt x="1159" y="418"/>
                </a:lnTo>
                <a:lnTo>
                  <a:pt x="1118" y="471"/>
                </a:lnTo>
                <a:lnTo>
                  <a:pt x="1068" y="529"/>
                </a:lnTo>
                <a:lnTo>
                  <a:pt x="1021" y="590"/>
                </a:lnTo>
                <a:lnTo>
                  <a:pt x="976" y="655"/>
                </a:lnTo>
                <a:lnTo>
                  <a:pt x="926" y="725"/>
                </a:lnTo>
                <a:lnTo>
                  <a:pt x="876" y="793"/>
                </a:lnTo>
                <a:lnTo>
                  <a:pt x="827" y="866"/>
                </a:lnTo>
                <a:lnTo>
                  <a:pt x="780" y="935"/>
                </a:lnTo>
                <a:lnTo>
                  <a:pt x="739" y="1000"/>
                </a:lnTo>
                <a:lnTo>
                  <a:pt x="697" y="1065"/>
                </a:lnTo>
                <a:lnTo>
                  <a:pt x="662" y="1126"/>
                </a:lnTo>
                <a:lnTo>
                  <a:pt x="627" y="1184"/>
                </a:lnTo>
                <a:lnTo>
                  <a:pt x="601" y="1242"/>
                </a:lnTo>
                <a:lnTo>
                  <a:pt x="574" y="1295"/>
                </a:lnTo>
                <a:lnTo>
                  <a:pt x="490" y="1353"/>
                </a:lnTo>
                <a:lnTo>
                  <a:pt x="467" y="1368"/>
                </a:lnTo>
                <a:lnTo>
                  <a:pt x="444" y="1383"/>
                </a:lnTo>
                <a:lnTo>
                  <a:pt x="421" y="1399"/>
                </a:lnTo>
                <a:lnTo>
                  <a:pt x="402" y="1415"/>
                </a:lnTo>
                <a:lnTo>
                  <a:pt x="386" y="1425"/>
                </a:lnTo>
                <a:lnTo>
                  <a:pt x="371" y="1437"/>
                </a:lnTo>
                <a:lnTo>
                  <a:pt x="360" y="1448"/>
                </a:lnTo>
                <a:lnTo>
                  <a:pt x="352" y="1460"/>
                </a:lnTo>
                <a:lnTo>
                  <a:pt x="344" y="1445"/>
                </a:lnTo>
                <a:lnTo>
                  <a:pt x="341" y="1430"/>
                </a:lnTo>
                <a:lnTo>
                  <a:pt x="333" y="1410"/>
                </a:lnTo>
                <a:lnTo>
                  <a:pt x="329" y="1387"/>
                </a:lnTo>
                <a:lnTo>
                  <a:pt x="318" y="1365"/>
                </a:lnTo>
                <a:lnTo>
                  <a:pt x="310" y="1342"/>
                </a:lnTo>
                <a:lnTo>
                  <a:pt x="299" y="1314"/>
                </a:lnTo>
                <a:lnTo>
                  <a:pt x="288" y="1284"/>
                </a:lnTo>
                <a:lnTo>
                  <a:pt x="256" y="1214"/>
                </a:lnTo>
                <a:lnTo>
                  <a:pt x="238" y="1176"/>
                </a:lnTo>
                <a:lnTo>
                  <a:pt x="223" y="1138"/>
                </a:lnTo>
                <a:lnTo>
                  <a:pt x="206" y="1108"/>
                </a:lnTo>
                <a:lnTo>
                  <a:pt x="191" y="1077"/>
                </a:lnTo>
                <a:lnTo>
                  <a:pt x="176" y="1047"/>
                </a:lnTo>
                <a:lnTo>
                  <a:pt x="161" y="1023"/>
                </a:lnTo>
                <a:lnTo>
                  <a:pt x="145" y="1000"/>
                </a:lnTo>
                <a:lnTo>
                  <a:pt x="130" y="981"/>
                </a:lnTo>
                <a:lnTo>
                  <a:pt x="115" y="962"/>
                </a:lnTo>
                <a:lnTo>
                  <a:pt x="100" y="947"/>
                </a:lnTo>
                <a:lnTo>
                  <a:pt x="85" y="931"/>
                </a:lnTo>
                <a:lnTo>
                  <a:pt x="69" y="916"/>
                </a:lnTo>
                <a:lnTo>
                  <a:pt x="53" y="904"/>
                </a:lnTo>
                <a:lnTo>
                  <a:pt x="35" y="897"/>
                </a:lnTo>
                <a:lnTo>
                  <a:pt x="20" y="889"/>
                </a:lnTo>
                <a:lnTo>
                  <a:pt x="0" y="881"/>
                </a:lnTo>
                <a:lnTo>
                  <a:pt x="30" y="851"/>
                </a:lnTo>
                <a:lnTo>
                  <a:pt x="62" y="824"/>
                </a:lnTo>
                <a:lnTo>
                  <a:pt x="88" y="801"/>
                </a:lnTo>
                <a:lnTo>
                  <a:pt x="118" y="786"/>
                </a:lnTo>
                <a:lnTo>
                  <a:pt x="145" y="770"/>
                </a:lnTo>
                <a:lnTo>
                  <a:pt x="173" y="758"/>
                </a:lnTo>
                <a:lnTo>
                  <a:pt x="199" y="755"/>
                </a:lnTo>
                <a:lnTo>
                  <a:pt x="226" y="751"/>
                </a:lnTo>
                <a:lnTo>
                  <a:pt x="245" y="755"/>
                </a:lnTo>
                <a:lnTo>
                  <a:pt x="268" y="766"/>
                </a:lnTo>
                <a:lnTo>
                  <a:pt x="291" y="786"/>
                </a:lnTo>
                <a:lnTo>
                  <a:pt x="314" y="813"/>
                </a:lnTo>
                <a:lnTo>
                  <a:pt x="337" y="843"/>
                </a:lnTo>
                <a:lnTo>
                  <a:pt x="364" y="886"/>
                </a:lnTo>
                <a:lnTo>
                  <a:pt x="386" y="931"/>
                </a:lnTo>
                <a:lnTo>
                  <a:pt x="414" y="985"/>
                </a:lnTo>
                <a:lnTo>
                  <a:pt x="448" y="1065"/>
                </a:lnTo>
                <a:lnTo>
                  <a:pt x="502" y="981"/>
                </a:lnTo>
                <a:lnTo>
                  <a:pt x="562" y="893"/>
                </a:lnTo>
                <a:lnTo>
                  <a:pt x="627" y="805"/>
                </a:lnTo>
                <a:lnTo>
                  <a:pt x="700" y="713"/>
                </a:lnTo>
                <a:lnTo>
                  <a:pt x="780" y="617"/>
                </a:lnTo>
                <a:lnTo>
                  <a:pt x="868" y="518"/>
                </a:lnTo>
                <a:lnTo>
                  <a:pt x="965" y="421"/>
                </a:lnTo>
                <a:lnTo>
                  <a:pt x="1064" y="318"/>
                </a:lnTo>
                <a:lnTo>
                  <a:pt x="1175" y="207"/>
                </a:lnTo>
                <a:lnTo>
                  <a:pt x="1290" y="96"/>
                </a:lnTo>
                <a:lnTo>
                  <a:pt x="1550" y="0"/>
                </a:lnTo>
                <a:lnTo>
                  <a:pt x="1247" y="31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2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3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AAD31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 algn="ctr">
          <a:spcBef>
            <a:spcPts val="0"/>
          </a:spcBef>
          <a:spcAft>
            <a:spcPts val="0"/>
          </a:spcAft>
          <a:defRPr sz="1600" dirty="0">
            <a:solidFill>
              <a:prstClr val="white"/>
            </a:solidFill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98471</TotalTime>
  <Words>15207</Words>
  <Application>Microsoft Office PowerPoint</Application>
  <PresentationFormat>A4 용지(210x297mm)</PresentationFormat>
  <Paragraphs>2477</Paragraphs>
  <Slides>101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101</vt:i4>
      </vt:variant>
    </vt:vector>
  </HeadingPairs>
  <TitlesOfParts>
    <vt:vector size="102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  <vt:lpstr>슬라이드 86</vt:lpstr>
      <vt:lpstr>슬라이드 87</vt:lpstr>
      <vt:lpstr>슬라이드 88</vt:lpstr>
      <vt:lpstr>슬라이드 89</vt:lpstr>
      <vt:lpstr>슬라이드 90</vt:lpstr>
      <vt:lpstr>슬라이드 91</vt:lpstr>
      <vt:lpstr>슬라이드 92</vt:lpstr>
      <vt:lpstr>슬라이드 93</vt:lpstr>
      <vt:lpstr>슬라이드 94</vt:lpstr>
      <vt:lpstr>슬라이드 95</vt:lpstr>
      <vt:lpstr>슬라이드 96</vt:lpstr>
      <vt:lpstr>슬라이드 97</vt:lpstr>
      <vt:lpstr>슬라이드 98</vt:lpstr>
      <vt:lpstr>슬라이드 99</vt:lpstr>
      <vt:lpstr>슬라이드 100</vt:lpstr>
      <vt:lpstr>슬라이드 101</vt:lpstr>
    </vt:vector>
  </TitlesOfParts>
  <Company>bizppt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유인찬</dc:creator>
  <cp:lastModifiedBy>국체회</cp:lastModifiedBy>
  <cp:revision>17463</cp:revision>
  <cp:lastPrinted>2017-09-05T01:41:40Z</cp:lastPrinted>
  <dcterms:created xsi:type="dcterms:W3CDTF">2004-05-03T03:27:35Z</dcterms:created>
  <dcterms:modified xsi:type="dcterms:W3CDTF">2018-08-01T10:19:17Z</dcterms:modified>
</cp:coreProperties>
</file>